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62" r:id="rId3"/>
    <p:sldId id="265" r:id="rId4"/>
    <p:sldId id="287" r:id="rId5"/>
    <p:sldId id="276" r:id="rId6"/>
    <p:sldId id="280" r:id="rId7"/>
    <p:sldId id="288" r:id="rId8"/>
    <p:sldId id="282" r:id="rId9"/>
    <p:sldId id="289" r:id="rId10"/>
    <p:sldId id="285" r:id="rId11"/>
    <p:sldId id="275" r:id="rId12"/>
    <p:sldId id="274" r:id="rId13"/>
    <p:sldId id="277" r:id="rId14"/>
    <p:sldId id="278" r:id="rId15"/>
    <p:sldId id="279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ning Su" initials="Y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A4B2"/>
    <a:srgbClr val="E8F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中等深淺樣式 4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93" autoAdjust="0"/>
    <p:restoredTop sz="90718" autoAdjust="0"/>
  </p:normalViewPr>
  <p:slideViewPr>
    <p:cSldViewPr snapToGrid="0">
      <p:cViewPr varScale="1">
        <p:scale>
          <a:sx n="116" d="100"/>
          <a:sy n="116" d="100"/>
        </p:scale>
        <p:origin x="840" y="1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7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commentAuthors" Target="commentAuthors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372ED1-97FC-4E4F-B5E1-89151237FB32}" type="datetimeFigureOut">
              <a:rPr lang="zh-TW" altLang="en-US" smtClean="0"/>
              <a:t>2021/5/18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90478B-8222-4C53-ACEE-E92F49779C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0357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err="1" smtClean="0"/>
              <a:t>Garylog</a:t>
            </a:r>
            <a:r>
              <a:rPr kumimoji="1" lang="en-US" altLang="zh-TW" baseline="0" dirty="0" smtClean="0"/>
              <a:t> </a:t>
            </a:r>
            <a:r>
              <a:rPr kumimoji="1" lang="zh-TW" altLang="en-US" baseline="0" dirty="0" smtClean="0"/>
              <a:t>是做 </a:t>
            </a:r>
            <a:r>
              <a:rPr kumimoji="1" lang="en-US" altLang="zh-TW" baseline="0" dirty="0" smtClean="0"/>
              <a:t>log</a:t>
            </a:r>
            <a:r>
              <a:rPr kumimoji="1" lang="zh-TW" altLang="en-US" baseline="0" dirty="0" smtClean="0"/>
              <a:t> 備份使用，可以先在 </a:t>
            </a:r>
            <a:r>
              <a:rPr kumimoji="1" lang="en-US" altLang="zh-TW" baseline="0" dirty="0" smtClean="0"/>
              <a:t>EFK </a:t>
            </a:r>
            <a:r>
              <a:rPr kumimoji="1" lang="zh-TW" altLang="en-US" baseline="0" dirty="0" smtClean="0"/>
              <a:t>保留較長時間 </a:t>
            </a:r>
            <a:r>
              <a:rPr kumimoji="1" lang="en-US" altLang="zh-TW" baseline="0" dirty="0" smtClean="0"/>
              <a:t>log </a:t>
            </a:r>
            <a:r>
              <a:rPr kumimoji="1" lang="zh-TW" altLang="en-US" baseline="0" dirty="0" smtClean="0"/>
              <a:t>就好</a:t>
            </a:r>
            <a:endParaRPr kumimoji="1" lang="en-US" altLang="zh-TW" dirty="0" smtClean="0"/>
          </a:p>
          <a:p>
            <a:r>
              <a:rPr kumimoji="1" lang="en-US" altLang="zh-TW" dirty="0" smtClean="0"/>
              <a:t>Bastion </a:t>
            </a:r>
            <a:r>
              <a:rPr kumimoji="1" lang="zh-TW" altLang="en-US" dirty="0" smtClean="0"/>
              <a:t>機器是因應新版 </a:t>
            </a:r>
            <a:r>
              <a:rPr kumimoji="1" lang="en-US" altLang="zh-TW" dirty="0" smtClean="0"/>
              <a:t>OKD </a:t>
            </a:r>
            <a:r>
              <a:rPr kumimoji="1" lang="zh-TW" altLang="en-US" dirty="0" smtClean="0"/>
              <a:t>管理機制使用 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0478B-8222-4C53-ACEE-E92F49779CE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6724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0478B-8222-4C53-ACEE-E92F49779CE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3482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0478B-8222-4C53-ACEE-E92F49779CE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0243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  <p:sp>
        <p:nvSpPr>
          <p:cNvPr id="8" name="標題 1"/>
          <p:cNvSpPr>
            <a:spLocks noGrp="1"/>
          </p:cNvSpPr>
          <p:nvPr>
            <p:ph type="ctrTitle" hasCustomPrompt="1"/>
          </p:nvPr>
        </p:nvSpPr>
        <p:spPr>
          <a:xfrm>
            <a:off x="1103445" y="2821418"/>
            <a:ext cx="10465163" cy="1010543"/>
          </a:xfrm>
        </p:spPr>
        <p:txBody>
          <a:bodyPr>
            <a:normAutofit/>
          </a:bodyPr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 altLang="zh-TW" dirty="0"/>
              <a:t>Presentation Template</a:t>
            </a:r>
            <a:endParaRPr lang="zh-TW" altLang="en-US" dirty="0"/>
          </a:p>
        </p:txBody>
      </p:sp>
      <p:sp>
        <p:nvSpPr>
          <p:cNvPr id="9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103445" y="3507349"/>
            <a:ext cx="10465163" cy="6949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6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dirty="0"/>
              <a:t>Subtitle</a:t>
            </a:r>
            <a:endParaRPr lang="zh-TW" altLang="en-US" dirty="0"/>
          </a:p>
        </p:txBody>
      </p:sp>
      <p:sp>
        <p:nvSpPr>
          <p:cNvPr id="10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103445" y="4312014"/>
            <a:ext cx="1357941" cy="365125"/>
          </a:xfrm>
          <a:prstGeom prst="rect">
            <a:avLst/>
          </a:prstGeom>
        </p:spPr>
        <p:txBody>
          <a:bodyPr/>
          <a:lstStyle>
            <a:lvl1pPr>
              <a:defRPr sz="13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AE291B0-4E91-4B5D-A3B8-2FD58BBD05EC}" type="datetimeFigureOut">
              <a:rPr lang="zh-TW" altLang="en-US" smtClean="0"/>
              <a:t>2021/5/18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120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7382" y="1220755"/>
            <a:ext cx="5470801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27382" y="1860517"/>
            <a:ext cx="5470801" cy="40647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0204" y="1220755"/>
            <a:ext cx="5470803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0204" y="1860517"/>
            <a:ext cx="5470803" cy="40647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527383" y="274640"/>
            <a:ext cx="11133624" cy="56207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pic>
        <p:nvPicPr>
          <p:cNvPr id="12" name="圖片 11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381" y="841625"/>
            <a:ext cx="12000000" cy="62400"/>
          </a:xfrm>
          <a:prstGeom prst="rect">
            <a:avLst/>
          </a:prstGeom>
        </p:spPr>
      </p:pic>
      <p:sp>
        <p:nvSpPr>
          <p:cNvPr id="13" name="投影片編號版面配置區 5"/>
          <p:cNvSpPr>
            <a:spLocks noGrp="1"/>
          </p:cNvSpPr>
          <p:nvPr>
            <p:ph type="sldNum" sz="quarter" idx="10"/>
          </p:nvPr>
        </p:nvSpPr>
        <p:spPr>
          <a:xfrm>
            <a:off x="11659711" y="6287297"/>
            <a:ext cx="527381" cy="384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7581AC2D-A7A1-4823-8AAB-042DAAACEBC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338950" y="6287300"/>
            <a:ext cx="5088565" cy="38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1402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7382" y="1220755"/>
            <a:ext cx="5470801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27382" y="1860517"/>
            <a:ext cx="5470801" cy="40647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0204" y="1220755"/>
            <a:ext cx="5470803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527383" y="274640"/>
            <a:ext cx="11133624" cy="56207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1" name="內容版面配置區 3"/>
          <p:cNvSpPr>
            <a:spLocks noGrp="1"/>
          </p:cNvSpPr>
          <p:nvPr>
            <p:ph sz="half" idx="13"/>
          </p:nvPr>
        </p:nvSpPr>
        <p:spPr>
          <a:xfrm>
            <a:off x="6190204" y="1860517"/>
            <a:ext cx="5470803" cy="16164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12" name="文字版面配置區 4"/>
          <p:cNvSpPr>
            <a:spLocks noGrp="1"/>
          </p:cNvSpPr>
          <p:nvPr>
            <p:ph type="body" sz="quarter" idx="14"/>
          </p:nvPr>
        </p:nvSpPr>
        <p:spPr>
          <a:xfrm>
            <a:off x="6190204" y="3669029"/>
            <a:ext cx="5470803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3" name="內容版面配置區 3"/>
          <p:cNvSpPr>
            <a:spLocks noGrp="1"/>
          </p:cNvSpPr>
          <p:nvPr>
            <p:ph sz="half" idx="15"/>
          </p:nvPr>
        </p:nvSpPr>
        <p:spPr>
          <a:xfrm>
            <a:off x="6190204" y="4308791"/>
            <a:ext cx="5470803" cy="16164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pic>
        <p:nvPicPr>
          <p:cNvPr id="15" name="圖片 14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381" y="841625"/>
            <a:ext cx="12000000" cy="62400"/>
          </a:xfrm>
          <a:prstGeom prst="rect">
            <a:avLst/>
          </a:prstGeom>
        </p:spPr>
      </p:pic>
      <p:sp>
        <p:nvSpPr>
          <p:cNvPr id="1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659711" y="6287297"/>
            <a:ext cx="527381" cy="384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7581AC2D-A7A1-4823-8AAB-042DAAACEBC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7" name="頁尾版面配置區 4"/>
          <p:cNvSpPr>
            <a:spLocks noGrp="1"/>
          </p:cNvSpPr>
          <p:nvPr>
            <p:ph type="ftr" sz="quarter" idx="16"/>
          </p:nvPr>
        </p:nvSpPr>
        <p:spPr>
          <a:xfrm>
            <a:off x="2338950" y="6287300"/>
            <a:ext cx="5088565" cy="38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9455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0204" y="1220755"/>
            <a:ext cx="5470803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0204" y="1860517"/>
            <a:ext cx="5470803" cy="40647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527383" y="274640"/>
            <a:ext cx="11133624" cy="56207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1" name="文字版面配置區 4"/>
          <p:cNvSpPr>
            <a:spLocks noGrp="1"/>
          </p:cNvSpPr>
          <p:nvPr>
            <p:ph type="body" sz="quarter" idx="13"/>
          </p:nvPr>
        </p:nvSpPr>
        <p:spPr>
          <a:xfrm>
            <a:off x="527383" y="1220755"/>
            <a:ext cx="5470803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內容版面配置區 3"/>
          <p:cNvSpPr>
            <a:spLocks noGrp="1"/>
          </p:cNvSpPr>
          <p:nvPr>
            <p:ph sz="half" idx="14"/>
          </p:nvPr>
        </p:nvSpPr>
        <p:spPr>
          <a:xfrm>
            <a:off x="527383" y="1860517"/>
            <a:ext cx="5470803" cy="16164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13" name="文字版面配置區 4"/>
          <p:cNvSpPr>
            <a:spLocks noGrp="1"/>
          </p:cNvSpPr>
          <p:nvPr>
            <p:ph type="body" sz="quarter" idx="15"/>
          </p:nvPr>
        </p:nvSpPr>
        <p:spPr>
          <a:xfrm>
            <a:off x="527383" y="3669029"/>
            <a:ext cx="5470803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內容版面配置區 3"/>
          <p:cNvSpPr>
            <a:spLocks noGrp="1"/>
          </p:cNvSpPr>
          <p:nvPr>
            <p:ph sz="half" idx="16"/>
          </p:nvPr>
        </p:nvSpPr>
        <p:spPr>
          <a:xfrm>
            <a:off x="527383" y="4308791"/>
            <a:ext cx="5470803" cy="16164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pic>
        <p:nvPicPr>
          <p:cNvPr id="16" name="圖片 15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381" y="841625"/>
            <a:ext cx="12000000" cy="62400"/>
          </a:xfrm>
          <a:prstGeom prst="rect">
            <a:avLst/>
          </a:prstGeom>
        </p:spPr>
      </p:pic>
      <p:sp>
        <p:nvSpPr>
          <p:cNvPr id="17" name="投影片編號版面配置區 5"/>
          <p:cNvSpPr>
            <a:spLocks noGrp="1"/>
          </p:cNvSpPr>
          <p:nvPr>
            <p:ph type="sldNum" sz="quarter" idx="17"/>
          </p:nvPr>
        </p:nvSpPr>
        <p:spPr>
          <a:xfrm>
            <a:off x="11659711" y="6287297"/>
            <a:ext cx="527381" cy="384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7581AC2D-A7A1-4823-8AAB-042DAAACEBC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8" name="頁尾版面配置區 4"/>
          <p:cNvSpPr>
            <a:spLocks noGrp="1"/>
          </p:cNvSpPr>
          <p:nvPr>
            <p:ph type="ftr" sz="quarter" idx="18"/>
          </p:nvPr>
        </p:nvSpPr>
        <p:spPr>
          <a:xfrm>
            <a:off x="2338950" y="6287300"/>
            <a:ext cx="5088565" cy="38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62393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527383" y="274640"/>
            <a:ext cx="11133624" cy="56207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1" name="文字版面配置區 4"/>
          <p:cNvSpPr>
            <a:spLocks noGrp="1"/>
          </p:cNvSpPr>
          <p:nvPr>
            <p:ph type="body" sz="quarter" idx="13"/>
          </p:nvPr>
        </p:nvSpPr>
        <p:spPr>
          <a:xfrm>
            <a:off x="527383" y="1220755"/>
            <a:ext cx="5470803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內容版面配置區 3"/>
          <p:cNvSpPr>
            <a:spLocks noGrp="1"/>
          </p:cNvSpPr>
          <p:nvPr>
            <p:ph sz="half" idx="14"/>
          </p:nvPr>
        </p:nvSpPr>
        <p:spPr>
          <a:xfrm>
            <a:off x="527383" y="1860517"/>
            <a:ext cx="5470803" cy="16164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13" name="文字版面配置區 4"/>
          <p:cNvSpPr>
            <a:spLocks noGrp="1"/>
          </p:cNvSpPr>
          <p:nvPr>
            <p:ph type="body" sz="quarter" idx="15"/>
          </p:nvPr>
        </p:nvSpPr>
        <p:spPr>
          <a:xfrm>
            <a:off x="527383" y="3669029"/>
            <a:ext cx="5470803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內容版面配置區 3"/>
          <p:cNvSpPr>
            <a:spLocks noGrp="1"/>
          </p:cNvSpPr>
          <p:nvPr>
            <p:ph sz="half" idx="16"/>
          </p:nvPr>
        </p:nvSpPr>
        <p:spPr>
          <a:xfrm>
            <a:off x="527383" y="4308791"/>
            <a:ext cx="5470803" cy="16164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1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0204" y="1220755"/>
            <a:ext cx="5470803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6" name="內容版面配置區 3"/>
          <p:cNvSpPr>
            <a:spLocks noGrp="1"/>
          </p:cNvSpPr>
          <p:nvPr>
            <p:ph sz="half" idx="17"/>
          </p:nvPr>
        </p:nvSpPr>
        <p:spPr>
          <a:xfrm>
            <a:off x="6190204" y="1860517"/>
            <a:ext cx="5470803" cy="16164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17" name="文字版面配置區 4"/>
          <p:cNvSpPr>
            <a:spLocks noGrp="1"/>
          </p:cNvSpPr>
          <p:nvPr>
            <p:ph type="body" sz="quarter" idx="18"/>
          </p:nvPr>
        </p:nvSpPr>
        <p:spPr>
          <a:xfrm>
            <a:off x="6190204" y="3669029"/>
            <a:ext cx="5470803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8" name="內容版面配置區 3"/>
          <p:cNvSpPr>
            <a:spLocks noGrp="1"/>
          </p:cNvSpPr>
          <p:nvPr>
            <p:ph sz="half" idx="19"/>
          </p:nvPr>
        </p:nvSpPr>
        <p:spPr>
          <a:xfrm>
            <a:off x="6190204" y="4308791"/>
            <a:ext cx="5470803" cy="16164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pic>
        <p:nvPicPr>
          <p:cNvPr id="20" name="圖片 19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381" y="841625"/>
            <a:ext cx="12000000" cy="62400"/>
          </a:xfrm>
          <a:prstGeom prst="rect">
            <a:avLst/>
          </a:prstGeom>
        </p:spPr>
      </p:pic>
      <p:sp>
        <p:nvSpPr>
          <p:cNvPr id="21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659711" y="6287297"/>
            <a:ext cx="527381" cy="384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7581AC2D-A7A1-4823-8AAB-042DAAACEBC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2" name="頁尾版面配置區 4"/>
          <p:cNvSpPr>
            <a:spLocks noGrp="1"/>
          </p:cNvSpPr>
          <p:nvPr>
            <p:ph type="ftr" sz="quarter" idx="20"/>
          </p:nvPr>
        </p:nvSpPr>
        <p:spPr>
          <a:xfrm>
            <a:off x="2338950" y="6287300"/>
            <a:ext cx="5088565" cy="38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36899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pic>
        <p:nvPicPr>
          <p:cNvPr id="7" name="圖片 6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381" y="841625"/>
            <a:ext cx="12000000" cy="62400"/>
          </a:xfrm>
          <a:prstGeom prst="rect">
            <a:avLst/>
          </a:prstGeom>
        </p:spPr>
      </p:pic>
      <p:sp>
        <p:nvSpPr>
          <p:cNvPr id="8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659711" y="6287297"/>
            <a:ext cx="527381" cy="384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7581AC2D-A7A1-4823-8AAB-042DAAACEBC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338950" y="6287300"/>
            <a:ext cx="5088565" cy="38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bg1"/>
                </a:solidFill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2682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AC2D-A7A1-4823-8AAB-042DAAACEBC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2338950" y="6287300"/>
            <a:ext cx="5088565" cy="384041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13029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895867" y="1197411"/>
            <a:ext cx="6686533" cy="47278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600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27382" y="1220756"/>
            <a:ext cx="4176463" cy="4704523"/>
          </a:xfrm>
          <a:prstGeom prst="rect">
            <a:avLst/>
          </a:prstGeom>
        </p:spPr>
        <p:txBody>
          <a:bodyPr>
            <a:normAutofit/>
          </a:bodyPr>
          <a:lstStyle>
            <a:lvl1pPr marL="380990" indent="-380990">
              <a:buFont typeface="Wingdings" charset="2"/>
              <a:buChar char="n"/>
              <a:defRPr sz="26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527383" y="274640"/>
            <a:ext cx="11133623" cy="56207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pic>
        <p:nvPicPr>
          <p:cNvPr id="10" name="圖片 9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381" y="841625"/>
            <a:ext cx="12000000" cy="62400"/>
          </a:xfrm>
          <a:prstGeom prst="rect">
            <a:avLst/>
          </a:prstGeom>
        </p:spPr>
      </p:pic>
      <p:sp>
        <p:nvSpPr>
          <p:cNvPr id="11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659711" y="6287297"/>
            <a:ext cx="527381" cy="384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7581AC2D-A7A1-4823-8AAB-042DAAACEBC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338950" y="6287300"/>
            <a:ext cx="5088565" cy="38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8016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27383" y="1028733"/>
            <a:ext cx="11133624" cy="38404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27383" y="5061182"/>
            <a:ext cx="11133624" cy="11110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527383" y="274640"/>
            <a:ext cx="11133624" cy="56207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pic>
        <p:nvPicPr>
          <p:cNvPr id="10" name="圖片 9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381" y="841625"/>
            <a:ext cx="12000000" cy="62400"/>
          </a:xfrm>
          <a:prstGeom prst="rect">
            <a:avLst/>
          </a:prstGeom>
        </p:spPr>
      </p:pic>
      <p:sp>
        <p:nvSpPr>
          <p:cNvPr id="11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659711" y="6287297"/>
            <a:ext cx="527381" cy="384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7581AC2D-A7A1-4823-8AAB-042DAAACEBC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338950" y="6287300"/>
            <a:ext cx="5088565" cy="38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43749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結尾標語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  <p:sp>
        <p:nvSpPr>
          <p:cNvPr id="7" name="標題 1"/>
          <p:cNvSpPr>
            <a:spLocks noGrp="1"/>
          </p:cNvSpPr>
          <p:nvPr>
            <p:ph type="ctrTitle" hasCustomPrompt="1"/>
          </p:nvPr>
        </p:nvSpPr>
        <p:spPr>
          <a:xfrm>
            <a:off x="1100703" y="2263015"/>
            <a:ext cx="10467905" cy="1010543"/>
          </a:xfrm>
        </p:spPr>
        <p:txBody>
          <a:bodyPr>
            <a:normAutofit/>
          </a:bodyPr>
          <a:lstStyle>
            <a:lvl1pPr>
              <a:defRPr sz="4800" b="1"/>
            </a:lvl1pPr>
          </a:lstStyle>
          <a:p>
            <a:r>
              <a:rPr lang="en-US" altLang="zh-TW" dirty="0"/>
              <a:t>Thank you for listening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420955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結尾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26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" y="1"/>
            <a:ext cx="12188388" cy="6857999"/>
          </a:xfrm>
          <a:prstGeom prst="rect">
            <a:avLst/>
          </a:prstGeom>
        </p:spPr>
      </p:pic>
      <p:sp>
        <p:nvSpPr>
          <p:cNvPr id="7" name="標題 1"/>
          <p:cNvSpPr>
            <a:spLocks noGrp="1"/>
          </p:cNvSpPr>
          <p:nvPr>
            <p:ph type="ctrTitle" hasCustomPrompt="1"/>
          </p:nvPr>
        </p:nvSpPr>
        <p:spPr>
          <a:xfrm>
            <a:off x="1100703" y="2263015"/>
            <a:ext cx="10467905" cy="1010543"/>
          </a:xfrm>
        </p:spPr>
        <p:txBody>
          <a:bodyPr>
            <a:normAutofit/>
          </a:bodyPr>
          <a:lstStyle>
            <a:lvl1pPr>
              <a:defRPr sz="4800" b="1"/>
            </a:lvl1pPr>
          </a:lstStyle>
          <a:p>
            <a:r>
              <a:rPr lang="en-US" altLang="zh-TW" dirty="0"/>
              <a:t>CHAPTER TITLE</a:t>
            </a:r>
            <a:endParaRPr lang="zh-TW" altLang="en-US" dirty="0"/>
          </a:p>
        </p:txBody>
      </p:sp>
      <p:sp>
        <p:nvSpPr>
          <p:cNvPr id="10" name="內容版面配置區 2"/>
          <p:cNvSpPr>
            <a:spLocks noGrp="1"/>
          </p:cNvSpPr>
          <p:nvPr>
            <p:ph sz="half" idx="1"/>
          </p:nvPr>
        </p:nvSpPr>
        <p:spPr>
          <a:xfrm>
            <a:off x="1100704" y="3465579"/>
            <a:ext cx="7299553" cy="17876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667"/>
            </a:lvl1pPr>
            <a:lvl2pPr marL="609585" indent="0">
              <a:lnSpc>
                <a:spcPct val="100000"/>
              </a:lnSpc>
              <a:buFontTx/>
              <a:buNone/>
              <a:defRPr sz="2400"/>
            </a:lvl2pPr>
            <a:lvl3pPr marL="1219170" indent="0">
              <a:lnSpc>
                <a:spcPct val="100000"/>
              </a:lnSpc>
              <a:buFontTx/>
              <a:buNone/>
              <a:defRPr sz="2133"/>
            </a:lvl3pPr>
            <a:lvl4pPr>
              <a:defRPr sz="1867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</p:spTree>
    <p:extLst>
      <p:ext uri="{BB962C8B-B14F-4D97-AF65-F5344CB8AC3E}">
        <p14:creationId xmlns:p14="http://schemas.microsoft.com/office/powerpoint/2010/main" val="1063434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8" name="內容版面配置區 2"/>
          <p:cNvSpPr>
            <a:spLocks noGrp="1"/>
          </p:cNvSpPr>
          <p:nvPr>
            <p:ph sz="half" idx="1"/>
          </p:nvPr>
        </p:nvSpPr>
        <p:spPr>
          <a:xfrm>
            <a:off x="527382" y="1220755"/>
            <a:ext cx="11133625" cy="47045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pic>
        <p:nvPicPr>
          <p:cNvPr id="7" name="圖片 6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381" y="840000"/>
            <a:ext cx="12000000" cy="62400"/>
          </a:xfrm>
          <a:prstGeom prst="rect">
            <a:avLst/>
          </a:prstGeom>
        </p:spPr>
      </p:pic>
      <p:sp>
        <p:nvSpPr>
          <p:cNvPr id="12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661007" y="6309320"/>
            <a:ext cx="530992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7581AC2D-A7A1-4823-8AAB-042DAAACEBC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投影片編號版面配置區 5"/>
          <p:cNvSpPr txBox="1">
            <a:spLocks/>
          </p:cNvSpPr>
          <p:nvPr/>
        </p:nvSpPr>
        <p:spPr>
          <a:xfrm>
            <a:off x="11659711" y="6287297"/>
            <a:ext cx="527381" cy="38404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zh-TW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AF07C5-463E-4746-8662-F9EAE6427DB3}" type="slidenum">
              <a:rPr lang="zh-TW" altLang="en-US" sz="1600" smtClean="0"/>
              <a:pPr/>
              <a:t>‹#›</a:t>
            </a:fld>
            <a:endParaRPr lang="zh-TW" altLang="en-US" sz="1600" dirty="0"/>
          </a:p>
        </p:txBody>
      </p:sp>
      <p:sp>
        <p:nvSpPr>
          <p:cNvPr id="14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338950" y="6287300"/>
            <a:ext cx="5088565" cy="38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4153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27382" y="1220755"/>
            <a:ext cx="5467191" cy="47045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2" name="內容版面配置區 2"/>
          <p:cNvSpPr>
            <a:spLocks noGrp="1"/>
          </p:cNvSpPr>
          <p:nvPr>
            <p:ph sz="half" idx="13"/>
          </p:nvPr>
        </p:nvSpPr>
        <p:spPr>
          <a:xfrm>
            <a:off x="6193817" y="1220755"/>
            <a:ext cx="5467191" cy="47045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pic>
        <p:nvPicPr>
          <p:cNvPr id="10" name="圖片 9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381" y="841625"/>
            <a:ext cx="12000000" cy="62400"/>
          </a:xfrm>
          <a:prstGeom prst="rect">
            <a:avLst/>
          </a:prstGeom>
        </p:spPr>
      </p:pic>
      <p:sp>
        <p:nvSpPr>
          <p:cNvPr id="11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659711" y="6287297"/>
            <a:ext cx="527381" cy="384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7581AC2D-A7A1-4823-8AAB-042DAAACEBC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338950" y="6287300"/>
            <a:ext cx="5088565" cy="38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711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7383" y="274640"/>
            <a:ext cx="11133624" cy="56207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27382" y="1220756"/>
            <a:ext cx="11133625" cy="22562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27382" y="3669031"/>
            <a:ext cx="5470797" cy="225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8" name="內容版面配置區 3"/>
          <p:cNvSpPr>
            <a:spLocks noGrp="1"/>
          </p:cNvSpPr>
          <p:nvPr>
            <p:ph sz="half" idx="13"/>
          </p:nvPr>
        </p:nvSpPr>
        <p:spPr>
          <a:xfrm>
            <a:off x="6190205" y="3669028"/>
            <a:ext cx="5470801" cy="22562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pic>
        <p:nvPicPr>
          <p:cNvPr id="10" name="圖片 9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381" y="841625"/>
            <a:ext cx="12000000" cy="62400"/>
          </a:xfrm>
          <a:prstGeom prst="rect">
            <a:avLst/>
          </a:prstGeom>
        </p:spPr>
      </p:pic>
      <p:sp>
        <p:nvSpPr>
          <p:cNvPr id="11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659711" y="6287297"/>
            <a:ext cx="527381" cy="384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7581AC2D-A7A1-4823-8AAB-042DAAACEBC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338950" y="6287300"/>
            <a:ext cx="5088565" cy="38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581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7383" y="274640"/>
            <a:ext cx="11133624" cy="56207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27382" y="3669028"/>
            <a:ext cx="11133625" cy="22562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27382" y="1220755"/>
            <a:ext cx="5470797" cy="225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8" name="內容版面配置區 3"/>
          <p:cNvSpPr>
            <a:spLocks noGrp="1"/>
          </p:cNvSpPr>
          <p:nvPr>
            <p:ph sz="half" idx="13"/>
          </p:nvPr>
        </p:nvSpPr>
        <p:spPr>
          <a:xfrm>
            <a:off x="6190205" y="1220755"/>
            <a:ext cx="5470801" cy="22562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pic>
        <p:nvPicPr>
          <p:cNvPr id="10" name="圖片 9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381" y="841625"/>
            <a:ext cx="12000000" cy="62400"/>
          </a:xfrm>
          <a:prstGeom prst="rect">
            <a:avLst/>
          </a:prstGeom>
        </p:spPr>
      </p:pic>
      <p:sp>
        <p:nvSpPr>
          <p:cNvPr id="11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659711" y="6287297"/>
            <a:ext cx="527381" cy="384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7581AC2D-A7A1-4823-8AAB-042DAAACEBC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338950" y="6287300"/>
            <a:ext cx="5088565" cy="38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1295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7383" y="274640"/>
            <a:ext cx="11133624" cy="56207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27382" y="1220755"/>
            <a:ext cx="5278780" cy="47045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998183" y="1220756"/>
            <a:ext cx="5662824" cy="225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8" name="內容版面配置區 3"/>
          <p:cNvSpPr>
            <a:spLocks noGrp="1"/>
          </p:cNvSpPr>
          <p:nvPr>
            <p:ph sz="half" idx="13"/>
          </p:nvPr>
        </p:nvSpPr>
        <p:spPr>
          <a:xfrm>
            <a:off x="5998183" y="3669028"/>
            <a:ext cx="5662824" cy="22562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pic>
        <p:nvPicPr>
          <p:cNvPr id="10" name="圖片 9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381" y="841625"/>
            <a:ext cx="12000000" cy="62400"/>
          </a:xfrm>
          <a:prstGeom prst="rect">
            <a:avLst/>
          </a:prstGeom>
        </p:spPr>
      </p:pic>
      <p:sp>
        <p:nvSpPr>
          <p:cNvPr id="11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659711" y="6287297"/>
            <a:ext cx="527381" cy="384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7581AC2D-A7A1-4823-8AAB-042DAAACEBC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338950" y="6287300"/>
            <a:ext cx="5088565" cy="38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5731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7383" y="274640"/>
            <a:ext cx="11133624" cy="56207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382227" y="1220755"/>
            <a:ext cx="5278780" cy="47045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27383" y="1220756"/>
            <a:ext cx="5662824" cy="225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8" name="內容版面配置區 3"/>
          <p:cNvSpPr>
            <a:spLocks noGrp="1"/>
          </p:cNvSpPr>
          <p:nvPr>
            <p:ph sz="half" idx="13"/>
          </p:nvPr>
        </p:nvSpPr>
        <p:spPr>
          <a:xfrm>
            <a:off x="527383" y="3669028"/>
            <a:ext cx="5662824" cy="22562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pic>
        <p:nvPicPr>
          <p:cNvPr id="10" name="圖片 9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381" y="841625"/>
            <a:ext cx="12000000" cy="62400"/>
          </a:xfrm>
          <a:prstGeom prst="rect">
            <a:avLst/>
          </a:prstGeom>
        </p:spPr>
      </p:pic>
      <p:sp>
        <p:nvSpPr>
          <p:cNvPr id="11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659711" y="6287297"/>
            <a:ext cx="527381" cy="384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7581AC2D-A7A1-4823-8AAB-042DAAACEBC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338950" y="6287300"/>
            <a:ext cx="5088565" cy="38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5253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7383" y="274640"/>
            <a:ext cx="11133624" cy="56207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27383" y="1220756"/>
            <a:ext cx="5471703" cy="225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8" name="內容版面配置區 3"/>
          <p:cNvSpPr>
            <a:spLocks noGrp="1"/>
          </p:cNvSpPr>
          <p:nvPr>
            <p:ph sz="half" idx="13"/>
          </p:nvPr>
        </p:nvSpPr>
        <p:spPr>
          <a:xfrm>
            <a:off x="527383" y="3669028"/>
            <a:ext cx="5471703" cy="22562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11" name="內容版面配置區 3"/>
          <p:cNvSpPr>
            <a:spLocks noGrp="1"/>
          </p:cNvSpPr>
          <p:nvPr>
            <p:ph sz="half" idx="14"/>
          </p:nvPr>
        </p:nvSpPr>
        <p:spPr>
          <a:xfrm>
            <a:off x="6189303" y="1220756"/>
            <a:ext cx="5471703" cy="225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12" name="內容版面配置區 3"/>
          <p:cNvSpPr>
            <a:spLocks noGrp="1"/>
          </p:cNvSpPr>
          <p:nvPr>
            <p:ph sz="half" idx="15"/>
          </p:nvPr>
        </p:nvSpPr>
        <p:spPr>
          <a:xfrm>
            <a:off x="6189303" y="3669028"/>
            <a:ext cx="5471703" cy="22562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pic>
        <p:nvPicPr>
          <p:cNvPr id="10" name="圖片 9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381" y="841625"/>
            <a:ext cx="12000000" cy="62400"/>
          </a:xfrm>
          <a:prstGeom prst="rect">
            <a:avLst/>
          </a:prstGeom>
        </p:spPr>
      </p:pic>
      <p:sp>
        <p:nvSpPr>
          <p:cNvPr id="13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659711" y="6287297"/>
            <a:ext cx="527381" cy="384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7581AC2D-A7A1-4823-8AAB-042DAAACEBC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338950" y="6287300"/>
            <a:ext cx="5088565" cy="38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5252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97"/>
          <a:stretch/>
        </p:blipFill>
        <p:spPr>
          <a:xfrm>
            <a:off x="527384" y="6370842"/>
            <a:ext cx="11664617" cy="318844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27383" y="274640"/>
            <a:ext cx="11133624" cy="562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7" name="文字版面配置區 2"/>
          <p:cNvSpPr>
            <a:spLocks noGrp="1"/>
          </p:cNvSpPr>
          <p:nvPr>
            <p:ph type="body" idx="1"/>
          </p:nvPr>
        </p:nvSpPr>
        <p:spPr>
          <a:xfrm>
            <a:off x="527384" y="1220756"/>
            <a:ext cx="11055017" cy="4905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659711" y="6287297"/>
            <a:ext cx="527381" cy="384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7581AC2D-A7A1-4823-8AAB-042DAAACEB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4599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defTabSz="1219170" rtl="0" eaLnBrk="1" latinLnBrk="0" hangingPunct="1">
        <a:spcBef>
          <a:spcPct val="0"/>
        </a:spcBef>
        <a:buNone/>
        <a:defRPr sz="3733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just" defTabSz="1219170" rtl="0" eaLnBrk="1" latinLnBrk="0" hangingPunct="1">
        <a:lnSpc>
          <a:spcPct val="150000"/>
        </a:lnSpc>
        <a:spcBef>
          <a:spcPct val="20000"/>
        </a:spcBef>
        <a:buClr>
          <a:schemeClr val="tx1"/>
        </a:buClr>
        <a:buFont typeface="Wingdings" charset="2"/>
        <a:buChar char="n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just" defTabSz="1219170" rtl="0" eaLnBrk="1" latinLnBrk="0" hangingPunct="1">
        <a:lnSpc>
          <a:spcPct val="150000"/>
        </a:lnSpc>
        <a:spcBef>
          <a:spcPct val="20000"/>
        </a:spcBef>
        <a:buClr>
          <a:schemeClr val="tx1"/>
        </a:buClr>
        <a:buFont typeface="Wingdings" charset="2"/>
        <a:buChar char="l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just" defTabSz="1219170" rtl="0" eaLnBrk="1" latinLnBrk="0" hangingPunct="1">
        <a:lnSpc>
          <a:spcPct val="150000"/>
        </a:lnSpc>
        <a:spcBef>
          <a:spcPct val="20000"/>
        </a:spcBef>
        <a:buClr>
          <a:schemeClr val="tx1"/>
        </a:buClr>
        <a:buSzPct val="80000"/>
        <a:buFont typeface="Wingdings" charset="2"/>
        <a:buChar char="u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just" defTabSz="1219170" rtl="0" eaLnBrk="1" latinLnBrk="0" hangingPunct="1">
        <a:lnSpc>
          <a:spcPct val="150000"/>
        </a:lnSpc>
        <a:spcBef>
          <a:spcPct val="20000"/>
        </a:spcBef>
        <a:buClr>
          <a:schemeClr val="tx1"/>
        </a:buClr>
        <a:buSzPct val="80000"/>
        <a:buFont typeface="Wingdings" charset="2"/>
        <a:buChar char="u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just" defTabSz="1219170" rtl="0" eaLnBrk="1" latinLnBrk="0" hangingPunct="1">
        <a:lnSpc>
          <a:spcPct val="150000"/>
        </a:lnSpc>
        <a:spcBef>
          <a:spcPct val="20000"/>
        </a:spcBef>
        <a:buClr>
          <a:schemeClr val="tx1"/>
        </a:buClr>
        <a:buSzPct val="80000"/>
        <a:buFont typeface="Wingdings" charset="2"/>
        <a:buChar char="u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ctrTitle"/>
          </p:nvPr>
        </p:nvSpPr>
        <p:spPr>
          <a:xfrm>
            <a:off x="-73607" y="2316206"/>
            <a:ext cx="10465163" cy="1010543"/>
          </a:xfrm>
        </p:spPr>
        <p:txBody>
          <a:bodyPr>
            <a:normAutofit/>
          </a:bodyPr>
          <a:lstStyle/>
          <a:p>
            <a:pPr algn="ctr"/>
            <a:r>
              <a:rPr lang="zh-TW" altLang="en-US" sz="4400" dirty="0"/>
              <a:t>金控數據</a:t>
            </a:r>
            <a:r>
              <a:rPr lang="zh-TW" altLang="en-US" sz="4400" dirty="0" smtClean="0"/>
              <a:t>中台架構規劃</a:t>
            </a:r>
            <a:endParaRPr lang="zh-TW" altLang="en-US" sz="4400" dirty="0"/>
          </a:p>
        </p:txBody>
      </p:sp>
      <p:sp>
        <p:nvSpPr>
          <p:cNvPr id="2" name="副標題 1"/>
          <p:cNvSpPr>
            <a:spLocks noGrp="1"/>
          </p:cNvSpPr>
          <p:nvPr>
            <p:ph type="subTitle" idx="1"/>
          </p:nvPr>
        </p:nvSpPr>
        <p:spPr>
          <a:xfrm>
            <a:off x="1103446" y="3507349"/>
            <a:ext cx="8143794" cy="694928"/>
          </a:xfrm>
        </p:spPr>
        <p:txBody>
          <a:bodyPr>
            <a:normAutofit fontScale="47500" lnSpcReduction="20000"/>
          </a:bodyPr>
          <a:lstStyle/>
          <a:p>
            <a:pPr algn="r"/>
            <a:r>
              <a:rPr lang="en-US" altLang="zh-TW" dirty="0"/>
              <a:t>Victor Huang </a:t>
            </a:r>
          </a:p>
          <a:p>
            <a:pPr algn="r"/>
            <a:r>
              <a:rPr lang="en-US" altLang="zh-TW" dirty="0" smtClean="0"/>
              <a:t>2020/5/24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564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＞形箭號 40"/>
          <p:cNvSpPr/>
          <p:nvPr/>
        </p:nvSpPr>
        <p:spPr>
          <a:xfrm>
            <a:off x="7228501" y="3598277"/>
            <a:ext cx="4680000" cy="216000"/>
          </a:xfrm>
          <a:prstGeom prst="chevron">
            <a:avLst/>
          </a:prstGeom>
          <a:solidFill>
            <a:srgbClr val="28A4B2"/>
          </a:solidFill>
          <a:ln>
            <a:solidFill>
              <a:srgbClr val="28A4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5F6FC2B-A821-4D22-BB38-E9645526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金控數據中台建置與開發團隊及相關時程</a:t>
            </a:r>
            <a:endParaRPr lang="zh-TW" altLang="en-US" dirty="0"/>
          </a:p>
        </p:txBody>
      </p:sp>
      <p:grpSp>
        <p:nvGrpSpPr>
          <p:cNvPr id="19" name="群組 18"/>
          <p:cNvGrpSpPr/>
          <p:nvPr/>
        </p:nvGrpSpPr>
        <p:grpSpPr>
          <a:xfrm>
            <a:off x="2670691" y="2365172"/>
            <a:ext cx="1828800" cy="1233106"/>
            <a:chOff x="8094088" y="3521618"/>
            <a:chExt cx="1828800" cy="1233106"/>
          </a:xfrm>
        </p:grpSpPr>
        <p:sp>
          <p:nvSpPr>
            <p:cNvPr id="8" name="矩形 7"/>
            <p:cNvSpPr/>
            <p:nvPr/>
          </p:nvSpPr>
          <p:spPr>
            <a:xfrm>
              <a:off x="8094088" y="4034724"/>
              <a:ext cx="1828800" cy="720000"/>
            </a:xfrm>
            <a:prstGeom prst="rect">
              <a:avLst/>
            </a:prstGeom>
            <a:solidFill>
              <a:srgbClr val="E8F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400" dirty="0" smtClean="0">
                  <a:solidFill>
                    <a:schemeClr val="tx1"/>
                  </a:solidFill>
                </a:rPr>
                <a:t>洪采襄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8094088" y="3521618"/>
              <a:ext cx="1828800" cy="540000"/>
            </a:xfrm>
            <a:prstGeom prst="rect">
              <a:avLst/>
            </a:prstGeom>
            <a:solidFill>
              <a:srgbClr val="28A4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 smtClean="0"/>
                <a:t>PM</a:t>
              </a:r>
              <a:endParaRPr kumimoji="1" lang="zh-TW" altLang="en-US" sz="2400" dirty="0"/>
            </a:p>
          </p:txBody>
        </p:sp>
      </p:grpSp>
      <p:sp>
        <p:nvSpPr>
          <p:cNvPr id="10" name="矩形 9"/>
          <p:cNvSpPr/>
          <p:nvPr/>
        </p:nvSpPr>
        <p:spPr>
          <a:xfrm>
            <a:off x="457550" y="4661072"/>
            <a:ext cx="1980000" cy="1080000"/>
          </a:xfrm>
          <a:prstGeom prst="rect">
            <a:avLst/>
          </a:prstGeom>
          <a:solidFill>
            <a:srgbClr val="E8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 smtClean="0">
                <a:solidFill>
                  <a:schemeClr val="tx1"/>
                </a:solidFill>
              </a:rPr>
              <a:t>張凡齊</a:t>
            </a:r>
            <a:endParaRPr kumimoji="1" lang="en-US" altLang="zh-TW" sz="2400" dirty="0" smtClean="0">
              <a:solidFill>
                <a:schemeClr val="tx1"/>
              </a:solidFill>
            </a:endParaRPr>
          </a:p>
          <a:p>
            <a:pPr algn="ctr"/>
            <a:r>
              <a:rPr kumimoji="1" lang="zh-TW" altLang="en-US" sz="2400" dirty="0" smtClean="0">
                <a:solidFill>
                  <a:schemeClr val="tx1"/>
                </a:solidFill>
              </a:rPr>
              <a:t>鄧緯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57550" y="4147966"/>
            <a:ext cx="1980000" cy="540000"/>
          </a:xfrm>
          <a:prstGeom prst="rect">
            <a:avLst/>
          </a:prstGeom>
          <a:solidFill>
            <a:srgbClr val="28A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 smtClean="0"/>
              <a:t>Data Engineer</a:t>
            </a:r>
            <a:endParaRPr kumimoji="1"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2605472" y="4661072"/>
            <a:ext cx="1980000" cy="1080000"/>
          </a:xfrm>
          <a:prstGeom prst="rect">
            <a:avLst/>
          </a:prstGeom>
          <a:solidFill>
            <a:srgbClr val="E8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 smtClean="0">
                <a:solidFill>
                  <a:schemeClr val="tx1"/>
                </a:solidFill>
              </a:rPr>
              <a:t>黃啟裕</a:t>
            </a:r>
            <a:endParaRPr kumimoji="1" lang="en-US" altLang="zh-TW" sz="2400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zh-TW" sz="2400" dirty="0" smtClean="0">
                <a:solidFill>
                  <a:schemeClr val="tx1"/>
                </a:solidFill>
              </a:rPr>
              <a:t>(</a:t>
            </a:r>
            <a:r>
              <a:rPr kumimoji="1" lang="zh-TW" altLang="en-US" sz="2400" dirty="0" smtClean="0">
                <a:solidFill>
                  <a:schemeClr val="tx1"/>
                </a:solidFill>
              </a:rPr>
              <a:t>廖正澤</a:t>
            </a:r>
            <a:r>
              <a:rPr kumimoji="1" lang="en-US" altLang="zh-TW" sz="2400" dirty="0" smtClean="0">
                <a:solidFill>
                  <a:schemeClr val="tx1"/>
                </a:solidFill>
              </a:rPr>
              <a:t>)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605472" y="4147966"/>
            <a:ext cx="1980000" cy="540000"/>
          </a:xfrm>
          <a:prstGeom prst="rect">
            <a:avLst/>
          </a:prstGeom>
          <a:solidFill>
            <a:srgbClr val="28A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 smtClean="0"/>
              <a:t>Platform</a:t>
            </a:r>
            <a:endParaRPr kumimoji="1" lang="zh-TW" altLang="en-US" sz="2400" dirty="0"/>
          </a:p>
        </p:txBody>
      </p:sp>
      <p:cxnSp>
        <p:nvCxnSpPr>
          <p:cNvPr id="22" name="肘形接點 21"/>
          <p:cNvCxnSpPr>
            <a:stCxn id="8" idx="2"/>
            <a:endCxn id="9" idx="0"/>
          </p:cNvCxnSpPr>
          <p:nvPr/>
        </p:nvCxnSpPr>
        <p:spPr>
          <a:xfrm rot="5400000">
            <a:off x="2241477" y="2804352"/>
            <a:ext cx="549688" cy="213754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接點 23"/>
          <p:cNvCxnSpPr>
            <a:stCxn id="8" idx="2"/>
            <a:endCxn id="29" idx="0"/>
          </p:cNvCxnSpPr>
          <p:nvPr/>
        </p:nvCxnSpPr>
        <p:spPr>
          <a:xfrm rot="16200000" flipH="1">
            <a:off x="4381022" y="2802347"/>
            <a:ext cx="549688" cy="214155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527383" y="1677953"/>
            <a:ext cx="2946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 smtClean="0"/>
              <a:t>專案建置與開發團隊</a:t>
            </a:r>
            <a:endParaRPr kumimoji="1"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7228501" y="1677953"/>
            <a:ext cx="2946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 smtClean="0"/>
              <a:t>專案建置時程</a:t>
            </a:r>
            <a:endParaRPr kumimoji="1" lang="zh-TW" altLang="en-US" sz="2400" dirty="0"/>
          </a:p>
        </p:txBody>
      </p:sp>
      <p:sp>
        <p:nvSpPr>
          <p:cNvPr id="30" name="橢圓 29"/>
          <p:cNvSpPr/>
          <p:nvPr/>
        </p:nvSpPr>
        <p:spPr>
          <a:xfrm>
            <a:off x="8421163" y="3616541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9807462" y="3616541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11195736" y="3616541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8042499" y="3093459"/>
            <a:ext cx="937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 smtClean="0"/>
              <a:t>UT</a:t>
            </a:r>
            <a:endParaRPr kumimoji="1" lang="zh-TW" altLang="en-US" sz="24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9428798" y="3093459"/>
            <a:ext cx="937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 smtClean="0"/>
              <a:t>UAT</a:t>
            </a:r>
            <a:endParaRPr kumimoji="1" lang="zh-TW" altLang="en-US" sz="24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10817072" y="3093459"/>
            <a:ext cx="937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 smtClean="0"/>
              <a:t>PROD</a:t>
            </a:r>
            <a:endParaRPr kumimoji="1" lang="zh-TW" altLang="en-US" sz="24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8042499" y="3938113"/>
            <a:ext cx="937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 smtClean="0">
                <a:solidFill>
                  <a:srgbClr val="28A4B2"/>
                </a:solidFill>
              </a:rPr>
              <a:t>Aug.</a:t>
            </a:r>
            <a:endParaRPr kumimoji="1" lang="zh-TW" altLang="en-US" sz="2000" dirty="0">
              <a:solidFill>
                <a:srgbClr val="28A4B2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9428798" y="3938113"/>
            <a:ext cx="937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 smtClean="0">
                <a:solidFill>
                  <a:srgbClr val="28A4B2"/>
                </a:solidFill>
              </a:rPr>
              <a:t>Sep.</a:t>
            </a:r>
            <a:endParaRPr kumimoji="1" lang="zh-TW" altLang="en-US" sz="2000" dirty="0">
              <a:solidFill>
                <a:srgbClr val="28A4B2"/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10817072" y="3938113"/>
            <a:ext cx="937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 smtClean="0">
                <a:solidFill>
                  <a:srgbClr val="28A4B2"/>
                </a:solidFill>
              </a:rPr>
              <a:t>Oct.</a:t>
            </a:r>
            <a:endParaRPr kumimoji="1" lang="zh-TW" altLang="en-US" sz="2000" dirty="0">
              <a:solidFill>
                <a:srgbClr val="28A4B2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736641" y="4661072"/>
            <a:ext cx="1980000" cy="1080000"/>
          </a:xfrm>
          <a:prstGeom prst="rect">
            <a:avLst/>
          </a:prstGeom>
          <a:solidFill>
            <a:srgbClr val="E8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 smtClean="0">
                <a:solidFill>
                  <a:schemeClr val="tx1"/>
                </a:solidFill>
              </a:rPr>
              <a:t>許宗正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736641" y="4147966"/>
            <a:ext cx="1980000" cy="540000"/>
          </a:xfrm>
          <a:prstGeom prst="rect">
            <a:avLst/>
          </a:prstGeom>
          <a:solidFill>
            <a:srgbClr val="28A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 smtClean="0"/>
              <a:t>銀行中台部</a:t>
            </a:r>
            <a:endParaRPr kumimoji="1" lang="zh-TW" altLang="en-US" sz="2400" dirty="0"/>
          </a:p>
        </p:txBody>
      </p:sp>
      <p:cxnSp>
        <p:nvCxnSpPr>
          <p:cNvPr id="13" name="直線接點 12"/>
          <p:cNvCxnSpPr>
            <a:stCxn id="8" idx="2"/>
            <a:endCxn id="11" idx="0"/>
          </p:cNvCxnSpPr>
          <p:nvPr/>
        </p:nvCxnSpPr>
        <p:spPr>
          <a:xfrm>
            <a:off x="3585091" y="3598278"/>
            <a:ext cx="10381" cy="549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32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7382" y="274640"/>
            <a:ext cx="11664617" cy="562073"/>
          </a:xfrm>
        </p:spPr>
        <p:txBody>
          <a:bodyPr/>
          <a:lstStyle/>
          <a:p>
            <a:r>
              <a:rPr lang="zh-TW" altLang="en-US" dirty="0"/>
              <a:t>後續研究規劃 </a:t>
            </a:r>
            <a:r>
              <a:rPr lang="en-US" altLang="zh-TW" dirty="0"/>
              <a:t>- </a:t>
            </a:r>
            <a:r>
              <a:rPr lang="en-US" altLang="zh-TW" sz="2800" dirty="0"/>
              <a:t>Hidden </a:t>
            </a:r>
            <a:r>
              <a:rPr lang="en-US" altLang="zh-TW" sz="2800" dirty="0"/>
              <a:t>Technical Debt in Machine Learning Systems</a:t>
            </a:r>
            <a:endParaRPr lang="zh-TW" altLang="en-US" sz="28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74775" y="1644429"/>
            <a:ext cx="9439275" cy="320992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2207491" y="5186218"/>
            <a:ext cx="83573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ML code</a:t>
            </a:r>
            <a:r>
              <a:rPr lang="zh-TW" altLang="en-US" sz="1600" dirty="0"/>
              <a:t>只佔整個</a:t>
            </a:r>
            <a:r>
              <a:rPr lang="en-US" altLang="zh-TW" sz="1600" dirty="0"/>
              <a:t>Machine Learning System</a:t>
            </a:r>
            <a:r>
              <a:rPr lang="zh-TW" altLang="en-US" sz="1600" dirty="0"/>
              <a:t>的一小部份，需要的週邊支援系統非常龐大且複雜</a:t>
            </a:r>
            <a:endParaRPr lang="en-US" altLang="zh-TW" sz="1600" dirty="0"/>
          </a:p>
          <a:p>
            <a:r>
              <a:rPr lang="zh-TW" altLang="en-US" sz="1600" dirty="0"/>
              <a:t>技術債的累積也將日益可觀，</a:t>
            </a:r>
            <a:r>
              <a:rPr lang="zh-TW" altLang="en-US" sz="1600" b="1" dirty="0"/>
              <a:t>數據中台的建置將聚焦於</a:t>
            </a:r>
            <a:r>
              <a:rPr lang="en-US" altLang="zh-TW" sz="1600" b="1" dirty="0"/>
              <a:t>Serving Infrastructure</a:t>
            </a:r>
            <a:r>
              <a:rPr lang="zh-TW" altLang="en-US" sz="1600" b="1" dirty="0"/>
              <a:t>的改善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157E3373-FCC2-46A5-835A-F92D303FE17A}"/>
              </a:ext>
            </a:extLst>
          </p:cNvPr>
          <p:cNvSpPr/>
          <p:nvPr/>
        </p:nvSpPr>
        <p:spPr>
          <a:xfrm>
            <a:off x="7884367" y="1819469"/>
            <a:ext cx="1436916" cy="2957804"/>
          </a:xfrm>
          <a:prstGeom prst="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1275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後續研究規劃 </a:t>
            </a:r>
            <a:r>
              <a:rPr lang="en-US" altLang="zh-TW" dirty="0"/>
              <a:t>- Model </a:t>
            </a:r>
            <a:r>
              <a:rPr lang="en-US" altLang="zh-TW" dirty="0"/>
              <a:t>Development Life Cycle</a:t>
            </a:r>
            <a:endParaRPr lang="zh-TW" altLang="en-US" dirty="0"/>
          </a:p>
        </p:txBody>
      </p:sp>
      <p:pic>
        <p:nvPicPr>
          <p:cNvPr id="2052" name="Picture 4" descr="Model Development Life-Cycle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177" y="1541741"/>
            <a:ext cx="6927987" cy="389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3620654" y="5432821"/>
            <a:ext cx="1616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HAP, Data Lake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7204364" y="5432821"/>
            <a:ext cx="124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數據中台</a:t>
            </a:r>
          </a:p>
        </p:txBody>
      </p:sp>
    </p:spTree>
    <p:extLst>
      <p:ext uri="{BB962C8B-B14F-4D97-AF65-F5344CB8AC3E}">
        <p14:creationId xmlns:p14="http://schemas.microsoft.com/office/powerpoint/2010/main" val="1401332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後續研究規劃 </a:t>
            </a:r>
            <a:r>
              <a:rPr lang="en-US" altLang="zh-TW" dirty="0" smtClean="0"/>
              <a:t>- </a:t>
            </a:r>
            <a:r>
              <a:rPr lang="en-US" altLang="zh-TW" dirty="0"/>
              <a:t>Model Serving Requirements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Framework flexibility: </a:t>
            </a:r>
            <a:r>
              <a:rPr lang="zh-TW" altLang="en-US" sz="2400" dirty="0"/>
              <a:t>無論以</a:t>
            </a:r>
            <a:r>
              <a:rPr lang="en-US" altLang="zh-TW" sz="2400" dirty="0" err="1"/>
              <a:t>PyTorch</a:t>
            </a:r>
            <a:r>
              <a:rPr lang="en-US" altLang="zh-TW" sz="2400" dirty="0"/>
              <a:t>, </a:t>
            </a:r>
            <a:r>
              <a:rPr lang="en-US" altLang="zh-TW" sz="2400" dirty="0" err="1"/>
              <a:t>Scikit</a:t>
            </a:r>
            <a:r>
              <a:rPr lang="en-US" altLang="zh-TW" sz="2400" dirty="0"/>
              <a:t>-learn </a:t>
            </a:r>
            <a:r>
              <a:rPr lang="zh-TW" altLang="en-US" sz="2400" dirty="0"/>
              <a:t>或</a:t>
            </a:r>
            <a:r>
              <a:rPr lang="en-US" altLang="zh-TW" sz="2400" dirty="0"/>
              <a:t> </a:t>
            </a:r>
            <a:r>
              <a:rPr lang="en-US" altLang="zh-TW" sz="2400" dirty="0" err="1"/>
              <a:t>TensorFlow</a:t>
            </a:r>
            <a:r>
              <a:rPr lang="zh-TW" altLang="en-US" sz="2400" dirty="0"/>
              <a:t>，都能有一致化的對外服務介面</a:t>
            </a:r>
            <a:endParaRPr lang="en-US" altLang="zh-TW" sz="2400" dirty="0"/>
          </a:p>
          <a:p>
            <a:r>
              <a:rPr lang="zh-TW" altLang="en-US" sz="2400" dirty="0"/>
              <a:t>依據不同的</a:t>
            </a:r>
            <a:r>
              <a:rPr lang="en-US" altLang="zh-TW" sz="2400" dirty="0"/>
              <a:t>model type</a:t>
            </a:r>
            <a:r>
              <a:rPr lang="zh-TW" altLang="en-US" sz="2400" dirty="0"/>
              <a:t>，可調用不同的硬體配置 </a:t>
            </a:r>
            <a:r>
              <a:rPr lang="en-US" altLang="zh-TW" sz="2400" dirty="0"/>
              <a:t>(CPU</a:t>
            </a:r>
            <a:r>
              <a:rPr lang="zh-TW" altLang="en-US" sz="2400" dirty="0"/>
              <a:t>、</a:t>
            </a:r>
            <a:r>
              <a:rPr lang="en-US" altLang="zh-TW" sz="2400" dirty="0"/>
              <a:t>RAM</a:t>
            </a:r>
            <a:r>
              <a:rPr lang="zh-TW" altLang="en-US" sz="2400" dirty="0"/>
              <a:t>、</a:t>
            </a:r>
            <a:r>
              <a:rPr lang="en-US" altLang="zh-TW" sz="2400" dirty="0"/>
              <a:t>GPU</a:t>
            </a:r>
            <a:r>
              <a:rPr lang="zh-TW" altLang="en-US" sz="2400" dirty="0"/>
              <a:t>、</a:t>
            </a:r>
            <a:r>
              <a:rPr lang="en-US" altLang="zh-TW" sz="2400" dirty="0"/>
              <a:t>TPU)</a:t>
            </a:r>
          </a:p>
          <a:p>
            <a:r>
              <a:rPr lang="en-US" altLang="zh-TW" sz="2400" dirty="0"/>
              <a:t>Model server</a:t>
            </a:r>
            <a:r>
              <a:rPr lang="zh-TW" altLang="en-US" sz="2400" dirty="0" smtClean="0"/>
              <a:t>可與其</a:t>
            </a:r>
            <a:r>
              <a:rPr lang="zh-TW" altLang="en-US" sz="2400" dirty="0"/>
              <a:t>他</a:t>
            </a:r>
            <a:r>
              <a:rPr lang="en-US" altLang="zh-TW" sz="2400" dirty="0"/>
              <a:t>ML component</a:t>
            </a:r>
            <a:r>
              <a:rPr lang="zh-TW" altLang="en-US" sz="2400" dirty="0"/>
              <a:t>整合運作，例如</a:t>
            </a:r>
            <a:r>
              <a:rPr lang="en-US" altLang="zh-TW" sz="2400" dirty="0"/>
              <a:t>feature transformers, predictors, explainers, and drift detectors</a:t>
            </a:r>
          </a:p>
          <a:p>
            <a:r>
              <a:rPr lang="zh-TW" altLang="en-US" sz="2400" dirty="0"/>
              <a:t>因應不同的 </a:t>
            </a:r>
            <a:r>
              <a:rPr lang="en-US" altLang="zh-TW" sz="2400" dirty="0"/>
              <a:t>request </a:t>
            </a:r>
            <a:r>
              <a:rPr lang="zh-TW" altLang="en-US" sz="2400" dirty="0"/>
              <a:t>壓力進行</a:t>
            </a:r>
            <a:r>
              <a:rPr lang="en-US" altLang="zh-TW" sz="2400" dirty="0"/>
              <a:t>auto-scaling</a:t>
            </a:r>
          </a:p>
          <a:p>
            <a:r>
              <a:rPr lang="zh-TW" altLang="en-US" sz="2400" dirty="0"/>
              <a:t>支援主流</a:t>
            </a:r>
            <a:r>
              <a:rPr lang="en-US" altLang="zh-TW" sz="2400" dirty="0"/>
              <a:t>API</a:t>
            </a:r>
            <a:r>
              <a:rPr lang="zh-TW" altLang="en-US" sz="2400" dirty="0"/>
              <a:t>協定</a:t>
            </a:r>
            <a:r>
              <a:rPr lang="en-US" altLang="zh-TW" sz="2400" dirty="0"/>
              <a:t>: REST, </a:t>
            </a:r>
            <a:r>
              <a:rPr lang="en-US" altLang="zh-TW" sz="2400" dirty="0" err="1"/>
              <a:t>gRPC</a:t>
            </a:r>
            <a:r>
              <a:rPr lang="en-US" altLang="zh-TW" sz="2400" dirty="0"/>
              <a:t>, </a:t>
            </a:r>
            <a:r>
              <a:rPr lang="en-US" altLang="zh-TW" dirty="0"/>
              <a:t>streaming</a:t>
            </a:r>
            <a:endParaRPr lang="en-US" altLang="zh-TW" sz="2400" dirty="0"/>
          </a:p>
          <a:p>
            <a:endParaRPr lang="en-US" altLang="zh-TW" sz="2400" dirty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0663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後續研究規劃 </a:t>
            </a:r>
            <a:r>
              <a:rPr lang="en-US" altLang="zh-TW" dirty="0" smtClean="0"/>
              <a:t>- </a:t>
            </a:r>
            <a:r>
              <a:rPr lang="en-US" altLang="zh-TW" dirty="0"/>
              <a:t>Model Monitoring Requirements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TW" altLang="en-US" dirty="0">
                <a:solidFill>
                  <a:srgbClr val="333333"/>
                </a:solidFill>
                <a:ea typeface="+mj-ea"/>
              </a:rPr>
              <a:t>模型效度追蹤、系統效能監控、</a:t>
            </a:r>
            <a:r>
              <a:rPr lang="en-US" altLang="zh-TW" dirty="0">
                <a:solidFill>
                  <a:srgbClr val="333333"/>
                </a:solidFill>
                <a:ea typeface="+mj-ea"/>
              </a:rPr>
              <a:t>Audit trail</a:t>
            </a:r>
          </a:p>
          <a:p>
            <a:r>
              <a:rPr lang="zh-TW" altLang="en-US" dirty="0">
                <a:solidFill>
                  <a:srgbClr val="333333"/>
                </a:solidFill>
                <a:ea typeface="+mj-ea"/>
              </a:rPr>
              <a:t>工具</a:t>
            </a:r>
            <a:endParaRPr lang="en-US" altLang="zh-TW" dirty="0">
              <a:solidFill>
                <a:srgbClr val="333333"/>
              </a:solidFill>
              <a:ea typeface="+mj-ea"/>
            </a:endParaRPr>
          </a:p>
          <a:p>
            <a:pPr lvl="1"/>
            <a:r>
              <a:rPr lang="en-US" altLang="zh-TW" dirty="0">
                <a:solidFill>
                  <a:srgbClr val="333333"/>
                </a:solidFill>
                <a:ea typeface="+mj-ea"/>
              </a:rPr>
              <a:t>L</a:t>
            </a:r>
            <a:r>
              <a:rPr lang="en-US" altLang="zh-TW" b="0" i="0" dirty="0">
                <a:solidFill>
                  <a:srgbClr val="333333"/>
                </a:solidFill>
                <a:effectLst/>
                <a:ea typeface="+mj-ea"/>
              </a:rPr>
              <a:t>ogging</a:t>
            </a:r>
          </a:p>
          <a:p>
            <a:pPr lvl="2"/>
            <a:r>
              <a:rPr lang="en-US" altLang="zh-TW" b="0" i="0" dirty="0">
                <a:solidFill>
                  <a:srgbClr val="303233"/>
                </a:solidFill>
                <a:effectLst/>
                <a:ea typeface="+mj-ea"/>
              </a:rPr>
              <a:t>Elasticsearch </a:t>
            </a:r>
            <a:endParaRPr lang="en-US" altLang="zh-TW" dirty="0">
              <a:solidFill>
                <a:srgbClr val="333333"/>
              </a:solidFill>
              <a:ea typeface="+mj-ea"/>
            </a:endParaRPr>
          </a:p>
          <a:p>
            <a:pPr lvl="2"/>
            <a:r>
              <a:rPr lang="en-US" altLang="zh-TW" b="0" i="0" dirty="0" err="1">
                <a:solidFill>
                  <a:srgbClr val="303233"/>
                </a:solidFill>
                <a:effectLst/>
                <a:ea typeface="+mj-ea"/>
              </a:rPr>
              <a:t>Fluentd</a:t>
            </a:r>
            <a:r>
              <a:rPr lang="en-US" altLang="zh-TW" b="0" i="0" dirty="0">
                <a:solidFill>
                  <a:srgbClr val="303233"/>
                </a:solidFill>
                <a:effectLst/>
                <a:ea typeface="+mj-ea"/>
              </a:rPr>
              <a:t> </a:t>
            </a:r>
            <a:endParaRPr lang="en-US" altLang="zh-TW" b="0" i="0" dirty="0">
              <a:solidFill>
                <a:srgbClr val="333333"/>
              </a:solidFill>
              <a:effectLst/>
              <a:ea typeface="+mj-ea"/>
            </a:endParaRPr>
          </a:p>
          <a:p>
            <a:pPr lvl="2"/>
            <a:r>
              <a:rPr lang="en-US" altLang="zh-TW" b="0" i="0" dirty="0">
                <a:solidFill>
                  <a:srgbClr val="303233"/>
                </a:solidFill>
                <a:effectLst/>
                <a:ea typeface="+mj-ea"/>
              </a:rPr>
              <a:t>Kibana</a:t>
            </a:r>
            <a:endParaRPr lang="en-US" altLang="zh-TW" b="0" i="0" dirty="0">
              <a:solidFill>
                <a:srgbClr val="333333"/>
              </a:solidFill>
              <a:effectLst/>
              <a:ea typeface="+mj-ea"/>
            </a:endParaRPr>
          </a:p>
          <a:p>
            <a:pPr lvl="1"/>
            <a:r>
              <a:rPr lang="en-US" altLang="zh-TW" dirty="0">
                <a:solidFill>
                  <a:srgbClr val="333333"/>
                </a:solidFill>
                <a:ea typeface="+mj-ea"/>
              </a:rPr>
              <a:t>T</a:t>
            </a:r>
            <a:r>
              <a:rPr lang="en-US" altLang="zh-TW" b="0" i="0" dirty="0">
                <a:solidFill>
                  <a:srgbClr val="333333"/>
                </a:solidFill>
                <a:effectLst/>
                <a:ea typeface="+mj-ea"/>
              </a:rPr>
              <a:t>racing</a:t>
            </a:r>
          </a:p>
          <a:p>
            <a:pPr lvl="2"/>
            <a:r>
              <a:rPr lang="en-US" altLang="zh-TW" b="0" i="0" dirty="0">
                <a:solidFill>
                  <a:srgbClr val="333333"/>
                </a:solidFill>
                <a:effectLst/>
                <a:ea typeface="+mj-ea"/>
              </a:rPr>
              <a:t>Prometheus</a:t>
            </a:r>
          </a:p>
          <a:p>
            <a:pPr lvl="2"/>
            <a:r>
              <a:rPr lang="en-US" altLang="zh-TW" dirty="0">
                <a:solidFill>
                  <a:srgbClr val="333333"/>
                </a:solidFill>
                <a:ea typeface="+mj-ea"/>
              </a:rPr>
              <a:t>Grafana</a:t>
            </a:r>
            <a:endParaRPr lang="zh-TW" altLang="en-US" dirty="0"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8412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後續研究規劃 </a:t>
            </a:r>
            <a:r>
              <a:rPr lang="en-US" altLang="zh-TW" dirty="0" smtClean="0"/>
              <a:t>- </a:t>
            </a:r>
            <a:r>
              <a:rPr lang="en-US" altLang="zh-TW" dirty="0"/>
              <a:t>Model Updating Requirements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TW" altLang="en-US" dirty="0"/>
              <a:t>目標：建立對應用系統影響最小的更版機制</a:t>
            </a:r>
            <a:endParaRPr lang="en-US" altLang="zh-TW" dirty="0"/>
          </a:p>
          <a:p>
            <a:r>
              <a:rPr lang="en-US" altLang="zh-TW" dirty="0"/>
              <a:t>Main deployment strategies</a:t>
            </a:r>
          </a:p>
          <a:p>
            <a:pPr lvl="1"/>
            <a:r>
              <a:rPr lang="en-US" altLang="zh-TW" dirty="0"/>
              <a:t>Blue-green deployments</a:t>
            </a:r>
          </a:p>
          <a:p>
            <a:pPr lvl="2"/>
            <a:r>
              <a:rPr lang="en-US" altLang="zh-TW" dirty="0"/>
              <a:t>These reduce downtime and risk relating to version rollouts by having only one live environment, which serves all production traffic.</a:t>
            </a:r>
          </a:p>
          <a:p>
            <a:pPr lvl="1"/>
            <a:r>
              <a:rPr lang="en-US" altLang="zh-TW" dirty="0"/>
              <a:t>Canary deployments</a:t>
            </a:r>
          </a:p>
          <a:p>
            <a:pPr lvl="2"/>
            <a:r>
              <a:rPr lang="en-US" altLang="zh-TW" dirty="0"/>
              <a:t>These enable rollout releases by allowing you to do percentage-based traffic between versions.</a:t>
            </a:r>
          </a:p>
          <a:p>
            <a:pPr lvl="1"/>
            <a:r>
              <a:rPr lang="en-US" altLang="zh-TW" dirty="0"/>
              <a:t>Pinned deployments</a:t>
            </a:r>
          </a:p>
          <a:p>
            <a:pPr lvl="2"/>
            <a:r>
              <a:rPr lang="en-US" altLang="zh-TW" dirty="0"/>
              <a:t>These allow you to expose experimental traffic to a newer version, while keeping production traffic against the current version.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5769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en-US" dirty="0" smtClean="0"/>
              <a:t>金控數據中台應用場景</a:t>
            </a:r>
            <a:endParaRPr lang="en-US" altLang="zh-TW" dirty="0"/>
          </a:p>
          <a:p>
            <a:pPr lvl="0"/>
            <a:r>
              <a:rPr lang="zh-TW" altLang="en-US" dirty="0" smtClean="0"/>
              <a:t>金控數據中台架構</a:t>
            </a:r>
            <a:endParaRPr lang="zh-TW" altLang="zh-TW" dirty="0"/>
          </a:p>
          <a:p>
            <a:pPr lvl="0"/>
            <a:r>
              <a:rPr lang="zh-TW" altLang="en-US" dirty="0" smtClean="0"/>
              <a:t>與銀行數據中台架構比較</a:t>
            </a:r>
            <a:endParaRPr lang="en-US" altLang="zh-TW" dirty="0"/>
          </a:p>
          <a:p>
            <a:pPr lvl="0"/>
            <a:r>
              <a:rPr lang="zh-TW" altLang="en-US" dirty="0" smtClean="0"/>
              <a:t>金控數據中台軟硬體規格及預算</a:t>
            </a:r>
            <a:endParaRPr lang="en-US" altLang="zh-TW" dirty="0"/>
          </a:p>
          <a:p>
            <a:pPr lvl="0"/>
            <a:r>
              <a:rPr lang="zh-TW" altLang="en-US" dirty="0"/>
              <a:t>金控數據中台建置與開發團隊及相關時程</a:t>
            </a:r>
            <a:endParaRPr lang="en-US" altLang="zh-TW" dirty="0"/>
          </a:p>
          <a:p>
            <a:pPr lvl="0"/>
            <a:r>
              <a:rPr lang="zh-TW" altLang="en-US" dirty="0" smtClean="0"/>
              <a:t>數據中台後續</a:t>
            </a:r>
            <a:r>
              <a:rPr lang="zh-TW" altLang="en-US" dirty="0"/>
              <a:t>研究規劃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5449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應用場景</a:t>
            </a:r>
            <a:r>
              <a:rPr lang="en-US" altLang="zh-TW" dirty="0"/>
              <a:t>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金控國泰盾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41" y="1013184"/>
            <a:ext cx="10442307" cy="548848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164976" y="3375212"/>
            <a:ext cx="2393576" cy="1256274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4525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應用場景</a:t>
            </a:r>
            <a:r>
              <a:rPr lang="en-US" altLang="zh-TW" dirty="0"/>
              <a:t>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規劃中之其他場景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86" y="1011669"/>
            <a:ext cx="10003815" cy="5490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169894" y="3254188"/>
            <a:ext cx="1855694" cy="1667436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749988" y="4545105"/>
            <a:ext cx="2711824" cy="515471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582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dirty="0" smtClean="0"/>
              <a:t>運用 </a:t>
            </a:r>
            <a:r>
              <a:rPr lang="en-US" altLang="zh-TW" sz="2800" dirty="0"/>
              <a:t>Kubernetes Namespace </a:t>
            </a:r>
            <a:r>
              <a:rPr lang="zh-TW" altLang="en-US" sz="2800" dirty="0"/>
              <a:t>來進行金控專案區隔</a:t>
            </a:r>
          </a:p>
        </p:txBody>
      </p:sp>
      <p:pic>
        <p:nvPicPr>
          <p:cNvPr id="5" name="內容版面配置區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27050" y="1451866"/>
            <a:ext cx="5467350" cy="424160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764141" y="1234532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金控專案</a:t>
            </a:r>
            <a:r>
              <a:rPr lang="en-US" altLang="zh-TW" sz="1400" dirty="0"/>
              <a:t>1</a:t>
            </a:r>
            <a:endParaRPr lang="zh-TW" altLang="en-US" sz="1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3287513" y="1234533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金控專案</a:t>
            </a:r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4557827" y="1220755"/>
            <a:ext cx="1026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金控專案</a:t>
            </a:r>
            <a:r>
              <a:rPr lang="en-US" altLang="zh-TW" sz="1400" dirty="0"/>
              <a:t>…</a:t>
            </a:r>
            <a:endParaRPr lang="zh-TW" altLang="en-US" sz="1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2809319" y="5693471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金控數據中台</a:t>
            </a:r>
          </a:p>
        </p:txBody>
      </p:sp>
      <p:sp>
        <p:nvSpPr>
          <p:cNvPr id="12" name="內容版面配置區 3"/>
          <p:cNvSpPr>
            <a:spLocks noGrp="1"/>
          </p:cNvSpPr>
          <p:nvPr>
            <p:ph sz="half" idx="13"/>
          </p:nvPr>
        </p:nvSpPr>
        <p:spPr>
          <a:xfrm>
            <a:off x="6827530" y="1121636"/>
            <a:ext cx="5142798" cy="5002073"/>
          </a:xfrm>
        </p:spPr>
        <p:txBody>
          <a:bodyPr>
            <a:noAutofit/>
          </a:bodyPr>
          <a:lstStyle/>
          <a:p>
            <a:pPr algn="l"/>
            <a:r>
              <a:rPr lang="en-US" altLang="zh-TW" sz="1800" dirty="0"/>
              <a:t>Cluster Admin</a:t>
            </a:r>
          </a:p>
          <a:p>
            <a:pPr lvl="1" algn="l"/>
            <a:r>
              <a:rPr lang="en-US" altLang="zh-TW" sz="1400" dirty="0"/>
              <a:t>Create namespaces, cluster role</a:t>
            </a:r>
          </a:p>
          <a:p>
            <a:pPr lvl="1" algn="l"/>
            <a:r>
              <a:rPr lang="en-US" altLang="zh-TW" sz="1400" dirty="0"/>
              <a:t>Extensions, controllers, add-ons, and custom resource definitions</a:t>
            </a:r>
          </a:p>
          <a:p>
            <a:pPr lvl="1" algn="l"/>
            <a:r>
              <a:rPr lang="en-US" altLang="zh-TW" sz="1400" dirty="0"/>
              <a:t>Cluster operations, security, and auditing are centralized</a:t>
            </a:r>
          </a:p>
          <a:p>
            <a:pPr algn="l"/>
            <a:r>
              <a:rPr lang="en-US" altLang="zh-TW" sz="1800" dirty="0"/>
              <a:t>Project</a:t>
            </a:r>
          </a:p>
          <a:p>
            <a:pPr lvl="1" algn="l"/>
            <a:r>
              <a:rPr lang="en-US" altLang="zh-TW" sz="1400" dirty="0"/>
              <a:t>Each project team should be able to deploy their application through the Kubernetes API without having to communicate with the platform team.</a:t>
            </a:r>
          </a:p>
          <a:p>
            <a:pPr lvl="1" algn="l"/>
            <a:r>
              <a:rPr lang="en-US" altLang="zh-TW" sz="1400" dirty="0"/>
              <a:t>Each project should not be able to affect other projects in the shared cluster, except via explicit design decisions like API calls, shared data sources, etc.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5114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金控數據中台架構圖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262" y="965293"/>
            <a:ext cx="8887476" cy="5112777"/>
          </a:xfrm>
        </p:spPr>
      </p:pic>
      <p:sp>
        <p:nvSpPr>
          <p:cNvPr id="6" name="內容版面配置區 3"/>
          <p:cNvSpPr txBox="1">
            <a:spLocks/>
          </p:cNvSpPr>
          <p:nvPr/>
        </p:nvSpPr>
        <p:spPr>
          <a:xfrm>
            <a:off x="1598474" y="5988988"/>
            <a:ext cx="6510102" cy="516007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just" defTabSz="121917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charset="2"/>
              <a:buChar char="n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just" defTabSz="121917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charset="2"/>
              <a:buChar char="l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just" defTabSz="121917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Wingdings" charset="2"/>
              <a:buChar char="u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just" defTabSz="121917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Wingdings" charset="2"/>
              <a:buChar char="u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just" defTabSz="121917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Wingdings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600" dirty="0" smtClean="0">
                <a:ea typeface="+mj-ea"/>
                <a:cs typeface="新細明體" panose="02020500000000000000" pitchFamily="18" charset="-120"/>
              </a:rPr>
              <a:t>此規劃尚</a:t>
            </a:r>
            <a:r>
              <a:rPr lang="zh-TW" altLang="en-US" sz="1600">
                <a:ea typeface="+mj-ea"/>
                <a:cs typeface="新細明體" panose="02020500000000000000" pitchFamily="18" charset="-120"/>
              </a:rPr>
              <a:t>不</a:t>
            </a:r>
            <a:r>
              <a:rPr lang="zh-TW" altLang="en-US" sz="1600" smtClean="0">
                <a:ea typeface="+mj-ea"/>
                <a:cs typeface="新細明體" panose="02020500000000000000" pitchFamily="18" charset="-120"/>
              </a:rPr>
              <a:t>包含：</a:t>
            </a:r>
            <a:r>
              <a:rPr lang="zh-TW" altLang="en-US" sz="1600" dirty="0" smtClean="0">
                <a:ea typeface="+mj-ea"/>
                <a:cs typeface="新細明體" panose="02020500000000000000" pitchFamily="18" charset="-120"/>
              </a:rPr>
              <a:t>金控 </a:t>
            </a:r>
            <a:r>
              <a:rPr lang="en-US" altLang="zh-TW" sz="1600" dirty="0">
                <a:ea typeface="+mj-ea"/>
                <a:cs typeface="新細明體" panose="02020500000000000000" pitchFamily="18" charset="-120"/>
              </a:rPr>
              <a:t>CI / </a:t>
            </a:r>
            <a:r>
              <a:rPr lang="en-US" altLang="zh-TW" sz="1600" dirty="0" smtClean="0">
                <a:ea typeface="+mj-ea"/>
                <a:cs typeface="新細明體" panose="02020500000000000000" pitchFamily="18" charset="-120"/>
              </a:rPr>
              <a:t>CD</a:t>
            </a:r>
            <a:r>
              <a:rPr lang="zh-TW" altLang="en-US" sz="1600" dirty="0" smtClean="0">
                <a:ea typeface="+mj-ea"/>
                <a:cs typeface="新細明體" panose="02020500000000000000" pitchFamily="18" charset="-120"/>
              </a:rPr>
              <a:t>、金</a:t>
            </a:r>
            <a:r>
              <a:rPr lang="zh-TW" altLang="en-US" sz="1600" dirty="0">
                <a:ea typeface="+mj-ea"/>
                <a:cs typeface="新細明體" panose="02020500000000000000" pitchFamily="18" charset="-120"/>
              </a:rPr>
              <a:t>控 </a:t>
            </a:r>
            <a:r>
              <a:rPr lang="en-US" altLang="zh-TW" sz="1600" dirty="0" smtClean="0">
                <a:ea typeface="+mj-ea"/>
                <a:cs typeface="新細明體" panose="02020500000000000000" pitchFamily="18" charset="-120"/>
              </a:rPr>
              <a:t>APIM</a:t>
            </a:r>
            <a:r>
              <a:rPr lang="zh-TW" altLang="en-US" sz="1600" dirty="0" smtClean="0">
                <a:ea typeface="+mj-ea"/>
                <a:cs typeface="新細明體" panose="02020500000000000000" pitchFamily="18" charset="-120"/>
              </a:rPr>
              <a:t>、金控 </a:t>
            </a:r>
            <a:r>
              <a:rPr lang="en-US" altLang="zh-TW" sz="1600" dirty="0" smtClean="0">
                <a:ea typeface="+mj-ea"/>
                <a:cs typeface="新細明體" panose="02020500000000000000" pitchFamily="18" charset="-120"/>
              </a:rPr>
              <a:t>Model</a:t>
            </a:r>
            <a:r>
              <a:rPr lang="zh-TW" altLang="en-US" sz="1600" dirty="0" smtClean="0">
                <a:ea typeface="+mj-ea"/>
                <a:cs typeface="新細明體" panose="02020500000000000000" pitchFamily="18" charset="-120"/>
              </a:rPr>
              <a:t> </a:t>
            </a:r>
            <a:r>
              <a:rPr lang="en-US" altLang="zh-TW" sz="1600" dirty="0" smtClean="0">
                <a:ea typeface="+mj-ea"/>
                <a:cs typeface="新細明體" panose="02020500000000000000" pitchFamily="18" charset="-120"/>
              </a:rPr>
              <a:t>Management</a:t>
            </a:r>
            <a:endParaRPr lang="en-US" altLang="zh-TW" sz="1600" dirty="0">
              <a:ea typeface="+mj-ea"/>
              <a:cs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825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與銀行數據中台架構比較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40829" y="1059391"/>
            <a:ext cx="11133625" cy="4704523"/>
          </a:xfrm>
        </p:spPr>
        <p:txBody>
          <a:bodyPr>
            <a:normAutofit/>
          </a:bodyPr>
          <a:lstStyle/>
          <a:p>
            <a:r>
              <a:rPr kumimoji="1" lang="zh-TW" altLang="en-US" sz="2400" dirty="0" smtClean="0"/>
              <a:t>考量金控應用場景尚不明確、使用量暫無法估算，故僅依據銀行數據中台架構，進行最小化成本之建置</a:t>
            </a:r>
            <a:endParaRPr kumimoji="1" lang="zh-TW" altLang="en-US" sz="2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970724"/>
              </p:ext>
            </p:extLst>
          </p:nvPr>
        </p:nvGraphicFramePr>
        <p:xfrm>
          <a:off x="2032001" y="2355886"/>
          <a:ext cx="8127999" cy="4032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09333"/>
                <a:gridCol w="2709333"/>
                <a:gridCol w="2709333"/>
              </a:tblGrid>
              <a:tr h="504000">
                <a:tc>
                  <a:txBody>
                    <a:bodyPr/>
                    <a:lstStyle/>
                    <a:p>
                      <a:pPr algn="ctr"/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/>
                        <a:t>金控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/>
                        <a:t>銀行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OKD </a:t>
                      </a:r>
                      <a:r>
                        <a:rPr lang="zh-TW" altLang="en-US" sz="2200" dirty="0" smtClean="0"/>
                        <a:t>版本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4.7 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3.8</a:t>
                      </a:r>
                      <a:r>
                        <a:rPr lang="en-US" altLang="zh-TW" sz="2200" baseline="0" dirty="0" smtClean="0"/>
                        <a:t> (</a:t>
                      </a:r>
                      <a:r>
                        <a:rPr lang="zh-TW" altLang="en-US" sz="2200" baseline="0" dirty="0" smtClean="0"/>
                        <a:t>評估升版中</a:t>
                      </a:r>
                      <a:r>
                        <a:rPr lang="en-US" altLang="zh-TW" sz="2200" baseline="0" dirty="0" smtClean="0"/>
                        <a:t>)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Database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dirty="0" err="1" smtClean="0"/>
                        <a:t>EnterpriseDB</a:t>
                      </a:r>
                      <a:endParaRPr lang="en-US" altLang="zh-TW" sz="2200" dirty="0" smtClean="0"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Oracle / MongoDB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</a:tr>
              <a:tr h="504000"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dirty="0" err="1" smtClean="0"/>
                        <a:t>Redis</a:t>
                      </a:r>
                      <a:r>
                        <a:rPr lang="en-US" altLang="zh-TW" sz="2200" dirty="0" smtClean="0"/>
                        <a:t> </a:t>
                      </a:r>
                      <a:endParaRPr lang="zh-TW" altLang="en-US" sz="2200" dirty="0" smtClean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/>
                        <a:t>無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/>
                        <a:t>有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Kafka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/>
                        <a:t>使用 </a:t>
                      </a:r>
                      <a:r>
                        <a:rPr lang="en-US" altLang="zh-TW" sz="2200" dirty="0" smtClean="0"/>
                        <a:t>Hadoop</a:t>
                      </a:r>
                      <a:r>
                        <a:rPr lang="en-US" altLang="zh-TW" sz="2200" baseline="0" dirty="0" smtClean="0"/>
                        <a:t> </a:t>
                      </a:r>
                      <a:r>
                        <a:rPr lang="zh-TW" altLang="en-US" sz="2200" dirty="0" smtClean="0"/>
                        <a:t>既有的</a:t>
                      </a:r>
                      <a:r>
                        <a:rPr lang="zh-TW" altLang="en-US" sz="2200" baseline="0" dirty="0" smtClean="0"/>
                        <a:t> 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/>
                        <a:t>有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</a:tr>
              <a:tr h="504000"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dirty="0" smtClean="0"/>
                        <a:t>GPU </a:t>
                      </a:r>
                      <a:r>
                        <a:rPr lang="zh-TW" altLang="en-US" sz="2200" dirty="0" smtClean="0"/>
                        <a:t>環境</a:t>
                      </a:r>
                      <a:endParaRPr lang="zh-TW" altLang="en-US" sz="2200" dirty="0" smtClean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/>
                        <a:t>無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/>
                        <a:t>有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err="1" smtClean="0"/>
                        <a:t>Garylog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/>
                        <a:t>無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/>
                        <a:t>有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Bastion </a:t>
                      </a:r>
                      <a:r>
                        <a:rPr lang="zh-TW" altLang="en-US" sz="2200" dirty="0" smtClean="0"/>
                        <a:t>機器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/>
                        <a:t>有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/>
                        <a:t>無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164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金控數據中台軟硬體規格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11" y="974491"/>
            <a:ext cx="8033124" cy="5668356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9368115" y="1196789"/>
            <a:ext cx="213808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kumimoji="1" lang="en-US" altLang="zh-TW" sz="2400" b="1" u="sng" dirty="0" smtClean="0"/>
              <a:t>PROD</a:t>
            </a:r>
          </a:p>
          <a:p>
            <a:pPr algn="ctr"/>
            <a:r>
              <a:rPr kumimoji="1" lang="en-US" altLang="zh-TW" sz="2400" dirty="0" smtClean="0"/>
              <a:t>10 </a:t>
            </a:r>
            <a:r>
              <a:rPr kumimoji="1" lang="zh-TW" altLang="en-US" sz="2400" dirty="0" smtClean="0"/>
              <a:t>台虛擬機</a:t>
            </a:r>
            <a:endParaRPr kumimoji="1" lang="en-US" altLang="zh-TW" sz="2400" dirty="0" smtClean="0"/>
          </a:p>
          <a:p>
            <a:pPr algn="ctr"/>
            <a:r>
              <a:rPr kumimoji="1" lang="en-US" altLang="zh-TW" sz="2400" dirty="0" smtClean="0"/>
              <a:t>1 </a:t>
            </a:r>
            <a:r>
              <a:rPr kumimoji="1" lang="zh-TW" altLang="en-US" sz="2400" dirty="0" smtClean="0"/>
              <a:t>台實體機</a:t>
            </a:r>
            <a:endParaRPr kumimoji="1"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9368115" y="3312458"/>
            <a:ext cx="213808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kumimoji="1" lang="en-US" altLang="zh-TW" sz="2400" b="1" u="sng" dirty="0" smtClean="0"/>
              <a:t>UAT</a:t>
            </a:r>
          </a:p>
          <a:p>
            <a:pPr algn="ctr"/>
            <a:r>
              <a:rPr kumimoji="1" lang="en-US" altLang="zh-TW" sz="2400" dirty="0" smtClean="0"/>
              <a:t>11 </a:t>
            </a:r>
            <a:r>
              <a:rPr kumimoji="1" lang="zh-TW" altLang="en-US" sz="2400" dirty="0" smtClean="0"/>
              <a:t>台虛擬機</a:t>
            </a:r>
            <a:endParaRPr kumimoji="1" lang="en-US" altLang="zh-TW" sz="2400" dirty="0" smtClean="0"/>
          </a:p>
        </p:txBody>
      </p:sp>
      <p:sp>
        <p:nvSpPr>
          <p:cNvPr id="8" name="文字方塊 7"/>
          <p:cNvSpPr txBox="1"/>
          <p:nvPr/>
        </p:nvSpPr>
        <p:spPr>
          <a:xfrm>
            <a:off x="9368115" y="5344452"/>
            <a:ext cx="213808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kumimoji="1" lang="en-US" altLang="zh-TW" sz="2400" b="1" u="sng" dirty="0" smtClean="0"/>
              <a:t>UT</a:t>
            </a:r>
          </a:p>
          <a:p>
            <a:pPr algn="ctr"/>
            <a:r>
              <a:rPr kumimoji="1" lang="en-US" altLang="zh-TW" sz="2400" dirty="0" smtClean="0"/>
              <a:t>12 </a:t>
            </a:r>
            <a:r>
              <a:rPr kumimoji="1" lang="zh-TW" altLang="en-US" sz="2400" dirty="0" smtClean="0"/>
              <a:t>台虛擬機</a:t>
            </a:r>
            <a:endParaRPr kumimoji="1" lang="en-US" altLang="zh-TW" sz="2400" dirty="0" smtClean="0"/>
          </a:p>
        </p:txBody>
      </p:sp>
    </p:spTree>
    <p:extLst>
      <p:ext uri="{BB962C8B-B14F-4D97-AF65-F5344CB8AC3E}">
        <p14:creationId xmlns:p14="http://schemas.microsoft.com/office/powerpoint/2010/main" val="158533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金控數據中台軟硬體預算</a:t>
            </a:r>
            <a:endParaRPr lang="zh-TW" altLang="en-US" dirty="0"/>
          </a:p>
        </p:txBody>
      </p:sp>
      <p:sp>
        <p:nvSpPr>
          <p:cNvPr id="9" name="內容版面配置區 3"/>
          <p:cNvSpPr txBox="1">
            <a:spLocks/>
          </p:cNvSpPr>
          <p:nvPr/>
        </p:nvSpPr>
        <p:spPr>
          <a:xfrm>
            <a:off x="1293506" y="5252500"/>
            <a:ext cx="5770283" cy="516007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just" defTabSz="121917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charset="2"/>
              <a:buChar char="n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just" defTabSz="121917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charset="2"/>
              <a:buChar char="l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just" defTabSz="121917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Wingdings" charset="2"/>
              <a:buChar char="u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just" defTabSz="121917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Wingdings" charset="2"/>
              <a:buChar char="u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just" defTabSz="121917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Wingdings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600" dirty="0" smtClean="0">
                <a:ea typeface="+mj-ea"/>
                <a:cs typeface="新細明體" panose="02020500000000000000" pitchFamily="18" charset="-120"/>
              </a:rPr>
              <a:t>此費用尚</a:t>
            </a:r>
            <a:r>
              <a:rPr lang="zh-TW" altLang="en-US" sz="1600" dirty="0">
                <a:ea typeface="+mj-ea"/>
                <a:cs typeface="新細明體" panose="02020500000000000000" pitchFamily="18" charset="-120"/>
              </a:rPr>
              <a:t>不</a:t>
            </a:r>
            <a:r>
              <a:rPr lang="zh-TW" altLang="en-US" sz="1600" dirty="0" smtClean="0">
                <a:ea typeface="+mj-ea"/>
                <a:cs typeface="新細明體" panose="02020500000000000000" pitchFamily="18" charset="-120"/>
              </a:rPr>
              <a:t>包含：銀行 </a:t>
            </a:r>
            <a:r>
              <a:rPr lang="en-US" altLang="zh-TW" sz="1600" dirty="0">
                <a:ea typeface="+mj-ea"/>
                <a:cs typeface="新細明體" panose="02020500000000000000" pitchFamily="18" charset="-120"/>
              </a:rPr>
              <a:t>CI / CD </a:t>
            </a:r>
            <a:r>
              <a:rPr lang="zh-TW" altLang="en-US" sz="1600" dirty="0">
                <a:ea typeface="+mj-ea"/>
                <a:cs typeface="新細明體" panose="02020500000000000000" pitchFamily="18" charset="-120"/>
              </a:rPr>
              <a:t>分攤</a:t>
            </a:r>
            <a:r>
              <a:rPr lang="zh-TW" altLang="en-US" sz="1600" dirty="0" smtClean="0">
                <a:ea typeface="+mj-ea"/>
                <a:cs typeface="新細明體" panose="02020500000000000000" pitchFamily="18" charset="-120"/>
              </a:rPr>
              <a:t>費用、金</a:t>
            </a:r>
            <a:r>
              <a:rPr lang="zh-TW" altLang="en-US" sz="1600" dirty="0">
                <a:ea typeface="+mj-ea"/>
                <a:cs typeface="新細明體" panose="02020500000000000000" pitchFamily="18" charset="-120"/>
              </a:rPr>
              <a:t>控 </a:t>
            </a:r>
            <a:r>
              <a:rPr lang="en-US" altLang="zh-TW" sz="1600" dirty="0">
                <a:ea typeface="+mj-ea"/>
                <a:cs typeface="新細明體" panose="02020500000000000000" pitchFamily="18" charset="-120"/>
              </a:rPr>
              <a:t>APIM </a:t>
            </a:r>
            <a:r>
              <a:rPr lang="zh-TW" altLang="en-US" sz="1600" dirty="0">
                <a:ea typeface="+mj-ea"/>
                <a:cs typeface="新細明體" panose="02020500000000000000" pitchFamily="18" charset="-120"/>
              </a:rPr>
              <a:t>分攤費用</a:t>
            </a:r>
            <a:endParaRPr lang="en-US" altLang="zh-TW" sz="1600" dirty="0">
              <a:ea typeface="+mj-ea"/>
              <a:cs typeface="新細明體" panose="02020500000000000000" pitchFamily="18" charset="-120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562832"/>
              </p:ext>
            </p:extLst>
          </p:nvPr>
        </p:nvGraphicFramePr>
        <p:xfrm>
          <a:off x="1320400" y="1697606"/>
          <a:ext cx="9551200" cy="3528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80000"/>
                <a:gridCol w="3240000"/>
                <a:gridCol w="1625600"/>
                <a:gridCol w="1625600"/>
                <a:gridCol w="1980000"/>
              </a:tblGrid>
              <a:tr h="504000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>
                          <a:latin typeface="+mn-lt"/>
                        </a:rPr>
                        <a:t>設備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>
                          <a:latin typeface="+mn-lt"/>
                        </a:rPr>
                        <a:t>單價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>
                          <a:latin typeface="+mn-lt"/>
                        </a:rPr>
                        <a:t>數量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>
                          <a:latin typeface="+mn-lt"/>
                        </a:rPr>
                        <a:t>小計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>
                          <a:latin typeface="+mn-lt"/>
                          <a:ea typeface="+mj-ea"/>
                        </a:rPr>
                        <a:t>硬體</a:t>
                      </a:r>
                      <a:endParaRPr lang="zh-TW" altLang="en-US" sz="2200" dirty="0">
                        <a:latin typeface="+mn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>
                          <a:latin typeface="+mn-lt"/>
                          <a:ea typeface="+mj-ea"/>
                        </a:rPr>
                        <a:t>虛擬機 </a:t>
                      </a:r>
                      <a:endParaRPr lang="zh-TW" altLang="en-US" sz="2200" dirty="0">
                        <a:latin typeface="+mn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200" dirty="0" smtClean="0">
                          <a:latin typeface="+mn-lt"/>
                        </a:rPr>
                        <a:t>-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200" dirty="0" smtClean="0">
                          <a:latin typeface="+mn-lt"/>
                        </a:rPr>
                        <a:t>33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200" dirty="0" smtClean="0">
                          <a:latin typeface="+mn-lt"/>
                        </a:rPr>
                        <a:t>$1,790,000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</a:tr>
              <a:tr h="504000"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200" dirty="0" smtClean="0">
                          <a:latin typeface="+mn-lt"/>
                          <a:ea typeface="+mj-ea"/>
                        </a:rPr>
                        <a:t>硬體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200" dirty="0" smtClean="0">
                          <a:latin typeface="+mn-lt"/>
                          <a:ea typeface="+mj-ea"/>
                          <a:cs typeface="新細明體" panose="02020500000000000000" pitchFamily="18" charset="-120"/>
                        </a:rPr>
                        <a:t>實體機</a:t>
                      </a:r>
                      <a:endParaRPr lang="en-US" altLang="zh-TW" sz="2200" dirty="0" smtClean="0">
                        <a:latin typeface="+mn-lt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200" dirty="0" smtClean="0">
                          <a:latin typeface="+mn-lt"/>
                        </a:rPr>
                        <a:t>$154,980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200" dirty="0" smtClean="0">
                          <a:latin typeface="+mn-lt"/>
                        </a:rPr>
                        <a:t>1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200" dirty="0" smtClean="0">
                          <a:latin typeface="+mn-lt"/>
                        </a:rPr>
                        <a:t>$154,980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</a:tr>
              <a:tr h="504000"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200" dirty="0" smtClean="0">
                          <a:latin typeface="+mn-lt"/>
                          <a:ea typeface="+mj-ea"/>
                        </a:rPr>
                        <a:t>軟體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>
                          <a:latin typeface="+mn-lt"/>
                          <a:ea typeface="+mj-ea"/>
                        </a:rPr>
                        <a:t>實體機之 </a:t>
                      </a:r>
                      <a:r>
                        <a:rPr lang="en-US" altLang="zh-TW" sz="2200" dirty="0" smtClean="0">
                          <a:latin typeface="+mn-lt"/>
                          <a:ea typeface="+mj-ea"/>
                        </a:rPr>
                        <a:t>Linux</a:t>
                      </a:r>
                      <a:r>
                        <a:rPr lang="en-US" altLang="zh-TW" sz="2200" baseline="0" dirty="0" smtClean="0">
                          <a:latin typeface="+mn-lt"/>
                          <a:ea typeface="+mj-ea"/>
                        </a:rPr>
                        <a:t> License </a:t>
                      </a:r>
                      <a:endParaRPr lang="zh-TW" altLang="en-US" sz="2200" dirty="0">
                        <a:latin typeface="+mn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200" dirty="0" smtClean="0">
                          <a:latin typeface="+mn-lt"/>
                        </a:rPr>
                        <a:t>$50,000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200" dirty="0" smtClean="0">
                          <a:latin typeface="+mn-lt"/>
                        </a:rPr>
                        <a:t>1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200" dirty="0" smtClean="0">
                          <a:latin typeface="+mn-lt"/>
                        </a:rPr>
                        <a:t>$50,000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</a:tr>
              <a:tr h="504000">
                <a:tc gridSpan="2">
                  <a:txBody>
                    <a:bodyPr/>
                    <a:lstStyle/>
                    <a:p>
                      <a:r>
                        <a:rPr lang="en-US" altLang="zh-TW" sz="2200" dirty="0" err="1" smtClean="0">
                          <a:latin typeface="+mn-lt"/>
                          <a:ea typeface="+mj-ea"/>
                        </a:rPr>
                        <a:t>EnterpriseDB</a:t>
                      </a:r>
                      <a:endParaRPr lang="zh-TW" altLang="en-US" sz="2200" dirty="0">
                        <a:latin typeface="+mn-lt"/>
                        <a:ea typeface="+mj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200" dirty="0" smtClean="0">
                          <a:latin typeface="+mn-lt"/>
                        </a:rPr>
                        <a:t>-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200" dirty="0" smtClean="0">
                          <a:latin typeface="+mn-lt"/>
                        </a:rPr>
                        <a:t>3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200" dirty="0" smtClean="0">
                          <a:latin typeface="+mn-lt"/>
                        </a:rPr>
                        <a:t>$1,000,000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</a:tr>
              <a:tr h="504000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>
                          <a:latin typeface="+mn-lt"/>
                          <a:ea typeface="+mj-ea"/>
                        </a:rPr>
                        <a:t>防毒軟體</a:t>
                      </a:r>
                      <a:endParaRPr lang="zh-TW" altLang="en-US" sz="2200" dirty="0">
                        <a:latin typeface="+mn-lt"/>
                        <a:ea typeface="+mj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200" dirty="0" smtClean="0">
                          <a:latin typeface="+mn-lt"/>
                        </a:rPr>
                        <a:t>$3,660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200" dirty="0" smtClean="0">
                          <a:latin typeface="+mn-lt"/>
                        </a:rPr>
                        <a:t>34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200" dirty="0" smtClean="0">
                          <a:latin typeface="+mn-lt"/>
                        </a:rPr>
                        <a:t>$124,440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</a:tr>
              <a:tr h="504000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2200" b="1" dirty="0" smtClean="0">
                          <a:solidFill>
                            <a:srgbClr val="C00000"/>
                          </a:solidFill>
                          <a:latin typeface="+mn-lt"/>
                          <a:ea typeface="+mj-ea"/>
                        </a:rPr>
                        <a:t>總額</a:t>
                      </a:r>
                      <a:endParaRPr lang="zh-TW" altLang="en-US" sz="2200" b="1" dirty="0">
                        <a:solidFill>
                          <a:srgbClr val="C00000"/>
                        </a:solidFill>
                        <a:latin typeface="+mn-lt"/>
                        <a:ea typeface="+mj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r"/>
                      <a:r>
                        <a:rPr lang="en-US" altLang="zh-TW" sz="2200" b="1" dirty="0" smtClean="0">
                          <a:solidFill>
                            <a:srgbClr val="C00000"/>
                          </a:solidFill>
                          <a:latin typeface="+mn-lt"/>
                        </a:rPr>
                        <a:t>$3,119,420</a:t>
                      </a:r>
                      <a:endParaRPr lang="zh-TW" altLang="en-US" sz="2200" b="1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299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佈景主題1">
  <a:themeElements>
    <a:clrScheme name="國泰輔助色">
      <a:dk1>
        <a:sysClr val="windowText" lastClr="000000"/>
      </a:dk1>
      <a:lt1>
        <a:sysClr val="window" lastClr="FFFFFF"/>
      </a:lt1>
      <a:dk2>
        <a:srgbClr val="FFF200"/>
      </a:dk2>
      <a:lt2>
        <a:srgbClr val="00A94F"/>
      </a:lt2>
      <a:accent1>
        <a:srgbClr val="004C8D"/>
      </a:accent1>
      <a:accent2>
        <a:srgbClr val="4F8940"/>
      </a:accent2>
      <a:accent3>
        <a:srgbClr val="FBC93E"/>
      </a:accent3>
      <a:accent4>
        <a:srgbClr val="8C297A"/>
      </a:accent4>
      <a:accent5>
        <a:srgbClr val="C53246"/>
      </a:accent5>
      <a:accent6>
        <a:srgbClr val="29A4B1"/>
      </a:accent6>
      <a:hlink>
        <a:srgbClr val="0000FF"/>
      </a:hlink>
      <a:folHlink>
        <a:srgbClr val="800080"/>
      </a:folHlink>
    </a:clrScheme>
    <a:fontScheme name="國泰字體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佈景主題1" id="{37C70B17-0D8F-408E-AFCF-7BF31A061394}" vid="{69134B66-A32E-48A1-8F30-C83370CE3AC7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佈景主題1</Template>
  <TotalTime>31537</TotalTime>
  <Words>710</Words>
  <Application>Microsoft Macintosh PowerPoint</Application>
  <PresentationFormat>寬螢幕</PresentationFormat>
  <Paragraphs>145</Paragraphs>
  <Slides>15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1" baseType="lpstr">
      <vt:lpstr>Calibri</vt:lpstr>
      <vt:lpstr>Wingdings</vt:lpstr>
      <vt:lpstr>微軟正黑體</vt:lpstr>
      <vt:lpstr>新細明體</vt:lpstr>
      <vt:lpstr>Arial</vt:lpstr>
      <vt:lpstr>佈景主題1</vt:lpstr>
      <vt:lpstr>金控數據中台架構規劃</vt:lpstr>
      <vt:lpstr>Agenda</vt:lpstr>
      <vt:lpstr>應用場景 – 金控國泰盾</vt:lpstr>
      <vt:lpstr>應用場景 – 規劃中之其他場景</vt:lpstr>
      <vt:lpstr>運用 Kubernetes Namespace 來進行金控專案區隔</vt:lpstr>
      <vt:lpstr>金控數據中台架構圖</vt:lpstr>
      <vt:lpstr>與銀行數據中台架構比較</vt:lpstr>
      <vt:lpstr>金控數據中台軟硬體規格</vt:lpstr>
      <vt:lpstr>金控數據中台軟硬體預算</vt:lpstr>
      <vt:lpstr>金控數據中台建置與開發團隊及相關時程</vt:lpstr>
      <vt:lpstr>後續研究規劃 - Hidden Technical Debt in Machine Learning Systems</vt:lpstr>
      <vt:lpstr>後續研究規劃 - Model Development Life Cycle</vt:lpstr>
      <vt:lpstr>後續研究規劃 - Model Serving Requirements</vt:lpstr>
      <vt:lpstr>後續研究規劃 - Model Monitoring Requirements</vt:lpstr>
      <vt:lpstr>後續研究規劃 - Model Updating Requirements</vt:lpstr>
    </vt:vector>
  </TitlesOfParts>
  <Company>國泰世華銀行</Company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Yuning Su</dc:creator>
  <cp:lastModifiedBy>Microsoft Office User</cp:lastModifiedBy>
  <cp:revision>422</cp:revision>
  <dcterms:created xsi:type="dcterms:W3CDTF">2019-03-11T01:45:06Z</dcterms:created>
  <dcterms:modified xsi:type="dcterms:W3CDTF">2021-05-18T05:56:29Z</dcterms:modified>
</cp:coreProperties>
</file>